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0" r:id="rId1"/>
  </p:sldMasterIdLst>
  <p:notesMasterIdLst>
    <p:notesMasterId r:id="rId16"/>
  </p:notesMasterIdLst>
  <p:sldIdLst>
    <p:sldId id="256" r:id="rId2"/>
    <p:sldId id="257" r:id="rId3"/>
    <p:sldId id="264" r:id="rId4"/>
    <p:sldId id="267" r:id="rId5"/>
    <p:sldId id="260" r:id="rId6"/>
    <p:sldId id="265" r:id="rId7"/>
    <p:sldId id="266" r:id="rId8"/>
    <p:sldId id="261" r:id="rId9"/>
    <p:sldId id="262" r:id="rId10"/>
    <p:sldId id="263" r:id="rId11"/>
    <p:sldId id="270" r:id="rId12"/>
    <p:sldId id="271" r:id="rId13"/>
    <p:sldId id="272" r:id="rId14"/>
    <p:sldId id="269" r:id="rId15"/>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610"/>
  </p:normalViewPr>
  <p:slideViewPr>
    <p:cSldViewPr snapToGrid="0" snapToObjects="1">
      <p:cViewPr varScale="1">
        <p:scale>
          <a:sx n="74" d="100"/>
          <a:sy n="74" d="100"/>
        </p:scale>
        <p:origin x="50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034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54BE1-8D48-4B2F-A677-9543E96B5CDD}"/>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en-IN"/>
          </a:p>
        </p:txBody>
      </p:sp>
      <p:sp>
        <p:nvSpPr>
          <p:cNvPr id="3" name="Subtitle 2">
            <a:extLst>
              <a:ext uri="{FF2B5EF4-FFF2-40B4-BE49-F238E27FC236}">
                <a16:creationId xmlns:a16="http://schemas.microsoft.com/office/drawing/2014/main" id="{B21FB306-2384-4FE8-8CEA-FCA659F85A5A}"/>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A99FAEE-F67F-4C4A-806D-F646F8DAE84A}"/>
              </a:ext>
            </a:extLst>
          </p:cNvPr>
          <p:cNvSpPr>
            <a:spLocks noGrp="1"/>
          </p:cNvSpPr>
          <p:nvPr>
            <p:ph type="dt" sz="half" idx="10"/>
          </p:nvPr>
        </p:nvSpPr>
        <p:spPr/>
        <p:txBody>
          <a:bodyPr/>
          <a:lstStyle/>
          <a:p>
            <a:fld id="{6AD6EE87-EBD5-4F12-A48A-63ACA297AC8F}" type="datetimeFigureOut">
              <a:rPr lang="en-US" smtClean="0"/>
              <a:t>2/19/2024</a:t>
            </a:fld>
            <a:endParaRPr lang="en-US" dirty="0"/>
          </a:p>
        </p:txBody>
      </p:sp>
      <p:sp>
        <p:nvSpPr>
          <p:cNvPr id="5" name="Footer Placeholder 4">
            <a:extLst>
              <a:ext uri="{FF2B5EF4-FFF2-40B4-BE49-F238E27FC236}">
                <a16:creationId xmlns:a16="http://schemas.microsoft.com/office/drawing/2014/main" id="{10B14AC6-374E-4412-A824-605024898D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C5D8F4-06B8-4F4F-8CA0-7B7A22844466}"/>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9677756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199B1-33A9-4360-B3DB-CD0CE0A2410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30C8756-128D-41AC-8D17-3000571F51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5CF9CE8-77A6-4C39-BC8C-22FB40E7CB7C}"/>
              </a:ext>
            </a:extLst>
          </p:cNvPr>
          <p:cNvSpPr>
            <a:spLocks noGrp="1"/>
          </p:cNvSpPr>
          <p:nvPr>
            <p:ph type="dt" sz="half" idx="10"/>
          </p:nvPr>
        </p:nvSpPr>
        <p:spPr/>
        <p:txBody>
          <a:bodyPr/>
          <a:lstStyle/>
          <a:p>
            <a:fld id="{4CD73815-2707-4475-8F1A-B873CB631BB4}" type="datetimeFigureOut">
              <a:rPr lang="en-US" smtClean="0"/>
              <a:t>2/19/2024</a:t>
            </a:fld>
            <a:endParaRPr lang="en-US" dirty="0"/>
          </a:p>
        </p:txBody>
      </p:sp>
      <p:sp>
        <p:nvSpPr>
          <p:cNvPr id="5" name="Footer Placeholder 4">
            <a:extLst>
              <a:ext uri="{FF2B5EF4-FFF2-40B4-BE49-F238E27FC236}">
                <a16:creationId xmlns:a16="http://schemas.microsoft.com/office/drawing/2014/main" id="{ACB56C7B-4205-4DF8-8F3F-AAAB6052F0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A71F1F1-11BB-44F3-BC19-DEFAE6AF8F40}"/>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8504707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3C42E4-5411-44D6-99A9-8A332FE7BAC5}"/>
              </a:ext>
            </a:extLst>
          </p:cNvPr>
          <p:cNvSpPr>
            <a:spLocks noGrp="1"/>
          </p:cNvSpPr>
          <p:nvPr>
            <p:ph type="title" orient="vert"/>
          </p:nvPr>
        </p:nvSpPr>
        <p:spPr>
          <a:xfrm>
            <a:off x="10469880" y="438150"/>
            <a:ext cx="3154680" cy="6974206"/>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40960C1-D1F3-4756-990B-96F0C05C2EA1}"/>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2F86EEE-BC44-489C-864D-8812BEC9C954}"/>
              </a:ext>
            </a:extLst>
          </p:cNvPr>
          <p:cNvSpPr>
            <a:spLocks noGrp="1"/>
          </p:cNvSpPr>
          <p:nvPr>
            <p:ph type="dt" sz="half" idx="10"/>
          </p:nvPr>
        </p:nvSpPr>
        <p:spPr/>
        <p:txBody>
          <a:bodyPr/>
          <a:lstStyle/>
          <a:p>
            <a:fld id="{2A4AFB99-0EAB-4182-AFF8-E214C82A68F6}" type="datetimeFigureOut">
              <a:rPr lang="en-US" smtClean="0"/>
              <a:t>2/19/2024</a:t>
            </a:fld>
            <a:endParaRPr lang="en-US" dirty="0"/>
          </a:p>
        </p:txBody>
      </p:sp>
      <p:sp>
        <p:nvSpPr>
          <p:cNvPr id="5" name="Footer Placeholder 4">
            <a:extLst>
              <a:ext uri="{FF2B5EF4-FFF2-40B4-BE49-F238E27FC236}">
                <a16:creationId xmlns:a16="http://schemas.microsoft.com/office/drawing/2014/main" id="{995C1A35-D096-4211-A401-0F8C9A5E6B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EB0202-7AEB-4A3A-9575-07B15BB5B34C}"/>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9902144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649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24236-D8BA-4A03-BCB9-C538B2A8920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A9CBD91-E131-4873-85DA-66DF2E3419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24CBF10-EFB4-4F31-8F97-B43D4EDF7789}"/>
              </a:ext>
            </a:extLst>
          </p:cNvPr>
          <p:cNvSpPr>
            <a:spLocks noGrp="1"/>
          </p:cNvSpPr>
          <p:nvPr>
            <p:ph type="dt" sz="half" idx="10"/>
          </p:nvPr>
        </p:nvSpPr>
        <p:spPr/>
        <p:txBody>
          <a:bodyPr/>
          <a:lstStyle/>
          <a:p>
            <a:fld id="{A5D3794B-289A-4A80-97D7-111025398D45}" type="datetimeFigureOut">
              <a:rPr lang="en-US" smtClean="0"/>
              <a:t>2/19/2024</a:t>
            </a:fld>
            <a:endParaRPr lang="en-US" dirty="0"/>
          </a:p>
        </p:txBody>
      </p:sp>
      <p:sp>
        <p:nvSpPr>
          <p:cNvPr id="5" name="Footer Placeholder 4">
            <a:extLst>
              <a:ext uri="{FF2B5EF4-FFF2-40B4-BE49-F238E27FC236}">
                <a16:creationId xmlns:a16="http://schemas.microsoft.com/office/drawing/2014/main" id="{55AB2190-68CB-44D9-94E0-69DB1BDE24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B7D44A-7567-41AC-825F-E813367E9CB4}"/>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823077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77205-D1F9-4C33-BB6E-97C8A8A4DCE7}"/>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45CC787-9DFE-455B-8342-6199F6468E03}"/>
              </a:ext>
            </a:extLst>
          </p:cNvPr>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D676CF-3BD1-4949-A7D4-53E1B9FEA3B3}"/>
              </a:ext>
            </a:extLst>
          </p:cNvPr>
          <p:cNvSpPr>
            <a:spLocks noGrp="1"/>
          </p:cNvSpPr>
          <p:nvPr>
            <p:ph type="dt" sz="half" idx="10"/>
          </p:nvPr>
        </p:nvSpPr>
        <p:spPr/>
        <p:txBody>
          <a:bodyPr/>
          <a:lstStyle/>
          <a:p>
            <a:fld id="{5A61015F-7CC6-4D0A-9D87-873EA4C304CC}" type="datetimeFigureOut">
              <a:rPr lang="en-US" smtClean="0"/>
              <a:t>2/19/2024</a:t>
            </a:fld>
            <a:endParaRPr lang="en-US" dirty="0"/>
          </a:p>
        </p:txBody>
      </p:sp>
      <p:sp>
        <p:nvSpPr>
          <p:cNvPr id="5" name="Footer Placeholder 4">
            <a:extLst>
              <a:ext uri="{FF2B5EF4-FFF2-40B4-BE49-F238E27FC236}">
                <a16:creationId xmlns:a16="http://schemas.microsoft.com/office/drawing/2014/main" id="{E77C9051-99FD-4BDB-92AA-C561CE7C5F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B5E203-F9D1-4EF4-8732-67B88C394635}"/>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5624161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E4533-2407-4A4F-AD62-F7CB359ED35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5122B2C-E14D-449E-9683-0A1547730746}"/>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EFCC6FF-DFD9-44E2-8C42-3FF9EE8017A8}"/>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7B77A9C-66A9-4107-952B-C42A945EAAC2}"/>
              </a:ext>
            </a:extLst>
          </p:cNvPr>
          <p:cNvSpPr>
            <a:spLocks noGrp="1"/>
          </p:cNvSpPr>
          <p:nvPr>
            <p:ph type="dt" sz="half" idx="10"/>
          </p:nvPr>
        </p:nvSpPr>
        <p:spPr/>
        <p:txBody>
          <a:bodyPr/>
          <a:lstStyle/>
          <a:p>
            <a:fld id="{93C6A301-0538-44EC-B09D-202E1042A48B}" type="datetimeFigureOut">
              <a:rPr lang="en-US" smtClean="0"/>
              <a:t>2/19/2024</a:t>
            </a:fld>
            <a:endParaRPr lang="en-US" dirty="0"/>
          </a:p>
        </p:txBody>
      </p:sp>
      <p:sp>
        <p:nvSpPr>
          <p:cNvPr id="6" name="Footer Placeholder 5">
            <a:extLst>
              <a:ext uri="{FF2B5EF4-FFF2-40B4-BE49-F238E27FC236}">
                <a16:creationId xmlns:a16="http://schemas.microsoft.com/office/drawing/2014/main" id="{D888C2D0-9435-453D-A5B8-80B0BEFE53F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4762CAC-98E5-4E59-85C7-EB30F2D06B66}"/>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3021659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BD9B5-8EA0-444F-B2FF-B45D9BDBF249}"/>
              </a:ext>
            </a:extLst>
          </p:cNvPr>
          <p:cNvSpPr>
            <a:spLocks noGrp="1"/>
          </p:cNvSpPr>
          <p:nvPr>
            <p:ph type="title"/>
          </p:nvPr>
        </p:nvSpPr>
        <p:spPr>
          <a:xfrm>
            <a:off x="1007746" y="438150"/>
            <a:ext cx="12618720" cy="1590676"/>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9639741-F28B-4699-BB9B-28AF31692341}"/>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a:extLst>
              <a:ext uri="{FF2B5EF4-FFF2-40B4-BE49-F238E27FC236}">
                <a16:creationId xmlns:a16="http://schemas.microsoft.com/office/drawing/2014/main" id="{641FDD9C-AD9C-47A8-A7A3-9FD35779515B}"/>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E1163C9-7AAA-4015-ACC5-956EF1957E47}"/>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a:extLst>
              <a:ext uri="{FF2B5EF4-FFF2-40B4-BE49-F238E27FC236}">
                <a16:creationId xmlns:a16="http://schemas.microsoft.com/office/drawing/2014/main" id="{F7BD6BFF-E6FC-4925-8198-B1AFFA25C4FB}"/>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25B50FA-7ACA-4D9D-9859-DF77B40080BE}"/>
              </a:ext>
            </a:extLst>
          </p:cNvPr>
          <p:cNvSpPr>
            <a:spLocks noGrp="1"/>
          </p:cNvSpPr>
          <p:nvPr>
            <p:ph type="dt" sz="half" idx="10"/>
          </p:nvPr>
        </p:nvSpPr>
        <p:spPr/>
        <p:txBody>
          <a:bodyPr/>
          <a:lstStyle/>
          <a:p>
            <a:fld id="{D789574A-8875-45EF-8EA2-3CAA0F7ABC4C}" type="datetimeFigureOut">
              <a:rPr lang="en-US" smtClean="0"/>
              <a:t>2/19/2024</a:t>
            </a:fld>
            <a:endParaRPr lang="en-US" dirty="0"/>
          </a:p>
        </p:txBody>
      </p:sp>
      <p:sp>
        <p:nvSpPr>
          <p:cNvPr id="8" name="Footer Placeholder 7">
            <a:extLst>
              <a:ext uri="{FF2B5EF4-FFF2-40B4-BE49-F238E27FC236}">
                <a16:creationId xmlns:a16="http://schemas.microsoft.com/office/drawing/2014/main" id="{1E12F5CC-698F-4719-8714-B35F03433DB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FC3555-1559-46BF-8AAC-5DAD908DD6FA}"/>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7361599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AC066-B330-455D-8629-172D5E2A0AB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CC24B35-834C-4ACC-AA9F-D5B9FDE71F61}"/>
              </a:ext>
            </a:extLst>
          </p:cNvPr>
          <p:cNvSpPr>
            <a:spLocks noGrp="1"/>
          </p:cNvSpPr>
          <p:nvPr>
            <p:ph type="dt" sz="half" idx="10"/>
          </p:nvPr>
        </p:nvSpPr>
        <p:spPr/>
        <p:txBody>
          <a:bodyPr/>
          <a:lstStyle/>
          <a:p>
            <a:fld id="{67EF4D4C-5367-4C26-9E2B-D8088D7FCA81}" type="datetimeFigureOut">
              <a:rPr lang="en-US" smtClean="0"/>
              <a:t>2/19/2024</a:t>
            </a:fld>
            <a:endParaRPr lang="en-US" dirty="0"/>
          </a:p>
        </p:txBody>
      </p:sp>
      <p:sp>
        <p:nvSpPr>
          <p:cNvPr id="4" name="Footer Placeholder 3">
            <a:extLst>
              <a:ext uri="{FF2B5EF4-FFF2-40B4-BE49-F238E27FC236}">
                <a16:creationId xmlns:a16="http://schemas.microsoft.com/office/drawing/2014/main" id="{8A5BC7C5-B331-4E54-A5B3-762031F1460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6777FE8-A934-4D92-A5C6-036F2F88A40F}"/>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1457974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7A6136-CA61-4D56-AEDD-217F48A8ACAF}"/>
              </a:ext>
            </a:extLst>
          </p:cNvPr>
          <p:cNvSpPr>
            <a:spLocks noGrp="1"/>
          </p:cNvSpPr>
          <p:nvPr>
            <p:ph type="dt" sz="half" idx="10"/>
          </p:nvPr>
        </p:nvSpPr>
        <p:spPr/>
        <p:txBody>
          <a:bodyPr/>
          <a:lstStyle/>
          <a:p>
            <a:fld id="{56E91E96-98B0-4413-9547-46F3504108EF}" type="datetimeFigureOut">
              <a:rPr lang="en-US" smtClean="0"/>
              <a:t>2/19/2024</a:t>
            </a:fld>
            <a:endParaRPr lang="en-US" dirty="0"/>
          </a:p>
        </p:txBody>
      </p:sp>
      <p:sp>
        <p:nvSpPr>
          <p:cNvPr id="3" name="Footer Placeholder 2">
            <a:extLst>
              <a:ext uri="{FF2B5EF4-FFF2-40B4-BE49-F238E27FC236}">
                <a16:creationId xmlns:a16="http://schemas.microsoft.com/office/drawing/2014/main" id="{9BCE3102-B36A-464D-AE52-464D14F1343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2CE9615-3E97-4173-BCAF-26B145D1D80C}"/>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9465999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01583-A5C6-462A-8531-6701D9A59F59}"/>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4D08A33-7BD3-41A4-9D0A-7CC7C4885EC9}"/>
              </a:ext>
            </a:extLst>
          </p:cNvPr>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0A8DBB3-3BC3-47AF-9F9E-216C569347D1}"/>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96F4AD59-C9C4-4AF5-A230-EBAA202AE17C}"/>
              </a:ext>
            </a:extLst>
          </p:cNvPr>
          <p:cNvSpPr>
            <a:spLocks noGrp="1"/>
          </p:cNvSpPr>
          <p:nvPr>
            <p:ph type="dt" sz="half" idx="10"/>
          </p:nvPr>
        </p:nvSpPr>
        <p:spPr/>
        <p:txBody>
          <a:bodyPr/>
          <a:lstStyle/>
          <a:p>
            <a:fld id="{05C68B11-C5A8-448C-8CE9-B1A273C79CFC}" type="datetimeFigureOut">
              <a:rPr lang="en-US" smtClean="0"/>
              <a:t>2/19/2024</a:t>
            </a:fld>
            <a:endParaRPr lang="en-US" dirty="0"/>
          </a:p>
        </p:txBody>
      </p:sp>
      <p:sp>
        <p:nvSpPr>
          <p:cNvPr id="6" name="Footer Placeholder 5">
            <a:extLst>
              <a:ext uri="{FF2B5EF4-FFF2-40B4-BE49-F238E27FC236}">
                <a16:creationId xmlns:a16="http://schemas.microsoft.com/office/drawing/2014/main" id="{05E93424-DCE2-442A-A756-1757737A721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0C1796-BD20-46B0-89CB-8D11B99DF583}"/>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6243371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753D9-DED3-4B3F-9E02-6815D2D48FE3}"/>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E3AA347-3293-4F2B-BE00-85931F2FD8EC}"/>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IN"/>
          </a:p>
        </p:txBody>
      </p:sp>
      <p:sp>
        <p:nvSpPr>
          <p:cNvPr id="4" name="Text Placeholder 3">
            <a:extLst>
              <a:ext uri="{FF2B5EF4-FFF2-40B4-BE49-F238E27FC236}">
                <a16:creationId xmlns:a16="http://schemas.microsoft.com/office/drawing/2014/main" id="{84F669B6-7AF7-4555-A1D6-A4835A39A26F}"/>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8684874B-852F-4BF1-BF41-E32EB6545766}"/>
              </a:ext>
            </a:extLst>
          </p:cNvPr>
          <p:cNvSpPr>
            <a:spLocks noGrp="1"/>
          </p:cNvSpPr>
          <p:nvPr>
            <p:ph type="dt" sz="half" idx="10"/>
          </p:nvPr>
        </p:nvSpPr>
        <p:spPr/>
        <p:txBody>
          <a:bodyPr/>
          <a:lstStyle/>
          <a:p>
            <a:fld id="{C7616CA0-919D-4A49-9C8A-62FDFB3A5183}" type="datetimeFigureOut">
              <a:rPr lang="en-US" smtClean="0"/>
              <a:t>2/19/2024</a:t>
            </a:fld>
            <a:endParaRPr lang="en-US" dirty="0"/>
          </a:p>
        </p:txBody>
      </p:sp>
      <p:sp>
        <p:nvSpPr>
          <p:cNvPr id="6" name="Footer Placeholder 5">
            <a:extLst>
              <a:ext uri="{FF2B5EF4-FFF2-40B4-BE49-F238E27FC236}">
                <a16:creationId xmlns:a16="http://schemas.microsoft.com/office/drawing/2014/main" id="{303D53B7-60F3-49B6-98A3-941CDAA301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D2DCE35-91FC-4B00-AEC8-86CC2F71AAC7}"/>
              </a:ext>
            </a:extLst>
          </p:cNvPr>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218253080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CEAD55-7861-45BD-82C6-2CA8FFC33151}"/>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9240BC1-3772-491B-9FA7-2F4E759CB211}"/>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1849D94-8F28-424A-B50F-13153C34D6F3}"/>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90298CD5-6C1E-4009-B41F-6DF62E31D3BE}" type="datetimeFigureOut">
              <a:rPr lang="en-US" smtClean="0"/>
              <a:pPr/>
              <a:t>2/19/2024</a:t>
            </a:fld>
            <a:endParaRPr lang="en-US" dirty="0"/>
          </a:p>
        </p:txBody>
      </p:sp>
      <p:sp>
        <p:nvSpPr>
          <p:cNvPr id="5" name="Footer Placeholder 4">
            <a:extLst>
              <a:ext uri="{FF2B5EF4-FFF2-40B4-BE49-F238E27FC236}">
                <a16:creationId xmlns:a16="http://schemas.microsoft.com/office/drawing/2014/main" id="{CBC14BCF-FE44-4654-853B-FC922A826925}"/>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0FE4BF6-968C-4B83-B25C-4B1B711D0ED9}"/>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6259264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hf sldNum="0"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blogs.ntu.edu.sg/hp3203-2018-11/files/2017/11/new-delhi-1st2a7l.jpg"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hyperlink" Target="https://fundamatics.net/climate-technology-breakthroughs/" TargetMode="External"/><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www.bastamag.net/pollutions-sous-marines-bombes-a-retardement-epaves-seconde-guerre-mondiale-decharges-de-munitions-Marine-nationale-Ifrem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name="Slide 1">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3E1A83B-9A16-449F-9B69-1EE8BD7CDF33}"/>
              </a:ext>
            </a:extLst>
          </p:cNvPr>
          <p:cNvSpPr txBox="1"/>
          <p:nvPr/>
        </p:nvSpPr>
        <p:spPr>
          <a:xfrm>
            <a:off x="866274" y="1665704"/>
            <a:ext cx="7315200" cy="904543"/>
          </a:xfrm>
          <a:prstGeom prst="rect">
            <a:avLst/>
          </a:prstGeom>
          <a:noFill/>
        </p:spPr>
        <p:txBody>
          <a:bodyPr wrap="square">
            <a:spAutoFit/>
          </a:bodyPr>
          <a:lstStyle/>
          <a:p>
            <a:pPr marL="0" indent="0">
              <a:lnSpc>
                <a:spcPts val="6561"/>
              </a:lnSpc>
              <a:buNone/>
            </a:pPr>
            <a:r>
              <a:rPr lang="en-US" sz="5200" dirty="0">
                <a:solidFill>
                  <a:srgbClr val="476FD6"/>
                </a:solidFill>
                <a:latin typeface="Roboto Slab" pitchFamily="34" charset="0"/>
                <a:ea typeface="Roboto Slab" pitchFamily="34" charset="-122"/>
                <a:cs typeface="Roboto Slab" pitchFamily="34" charset="-120"/>
              </a:rPr>
              <a:t>Pollution: An Overview</a:t>
            </a:r>
            <a:endParaRPr lang="en-US" sz="5200" dirty="0"/>
          </a:p>
        </p:txBody>
      </p:sp>
      <p:sp>
        <p:nvSpPr>
          <p:cNvPr id="14" name="TextBox 13">
            <a:extLst>
              <a:ext uri="{FF2B5EF4-FFF2-40B4-BE49-F238E27FC236}">
                <a16:creationId xmlns:a16="http://schemas.microsoft.com/office/drawing/2014/main" id="{5DD5AA91-0BB7-44EC-84F1-123D890791E0}"/>
              </a:ext>
            </a:extLst>
          </p:cNvPr>
          <p:cNvSpPr txBox="1"/>
          <p:nvPr/>
        </p:nvSpPr>
        <p:spPr>
          <a:xfrm>
            <a:off x="866274" y="3214484"/>
            <a:ext cx="7315200" cy="1496564"/>
          </a:xfrm>
          <a:prstGeom prst="rect">
            <a:avLst/>
          </a:prstGeom>
          <a:noFill/>
        </p:spPr>
        <p:txBody>
          <a:bodyPr wrap="square">
            <a:spAutoFit/>
          </a:bodyPr>
          <a:lstStyle/>
          <a:p>
            <a:pPr marL="0" indent="0">
              <a:lnSpc>
                <a:spcPts val="2799"/>
              </a:lnSpc>
              <a:buNone/>
            </a:pPr>
            <a:r>
              <a:rPr lang="en-US" sz="1800" dirty="0">
                <a:solidFill>
                  <a:schemeClr val="tx1">
                    <a:lumMod val="85000"/>
                    <a:lumOff val="15000"/>
                  </a:schemeClr>
                </a:solidFill>
                <a:latin typeface="Roboto" panose="02000000000000000000" pitchFamily="2" charset="0"/>
                <a:ea typeface="Roboto" panose="02000000000000000000" pitchFamily="2" charset="0"/>
                <a:cs typeface="Roboto" pitchFamily="34" charset="-120"/>
              </a:rPr>
              <a:t>Pollution is the contamination of the environment that causes harm or discomfort to humans or other living organisms. It can have various sources and types, such as water, soil, marine, thermal, nuclear, and noise pollution</a:t>
            </a:r>
            <a:r>
              <a:rPr lang="en-US" sz="1800" dirty="0">
                <a:solidFill>
                  <a:schemeClr val="tx1">
                    <a:lumMod val="95000"/>
                    <a:lumOff val="5000"/>
                  </a:schemeClr>
                </a:solidFill>
                <a:latin typeface="Roboto" panose="02000000000000000000" pitchFamily="2" charset="0"/>
                <a:ea typeface="Roboto" panose="02000000000000000000" pitchFamily="2" charset="0"/>
                <a:cs typeface="Roboto" pitchFamily="34" charset="-120"/>
              </a:rPr>
              <a:t>.</a:t>
            </a:r>
            <a:endParaRPr lang="en-US" sz="1800" dirty="0">
              <a:solidFill>
                <a:schemeClr val="tx1">
                  <a:lumMod val="95000"/>
                  <a:lumOff val="5000"/>
                </a:schemeClr>
              </a:solidFill>
              <a:latin typeface="Roboto" panose="02000000000000000000" pitchFamily="2" charset="0"/>
              <a:ea typeface="Roboto" panose="02000000000000000000" pitchFamily="2" charset="0"/>
            </a:endParaRPr>
          </a:p>
        </p:txBody>
      </p:sp>
      <p:sp>
        <p:nvSpPr>
          <p:cNvPr id="16" name="TextBox 15">
            <a:extLst>
              <a:ext uri="{FF2B5EF4-FFF2-40B4-BE49-F238E27FC236}">
                <a16:creationId xmlns:a16="http://schemas.microsoft.com/office/drawing/2014/main" id="{25C48EA3-0BBD-48E6-9A9A-FBE0334D0174}"/>
              </a:ext>
            </a:extLst>
          </p:cNvPr>
          <p:cNvSpPr txBox="1"/>
          <p:nvPr/>
        </p:nvSpPr>
        <p:spPr>
          <a:xfrm>
            <a:off x="866274" y="5642031"/>
            <a:ext cx="7315200" cy="421847"/>
          </a:xfrm>
          <a:prstGeom prst="rect">
            <a:avLst/>
          </a:prstGeom>
          <a:noFill/>
        </p:spPr>
        <p:txBody>
          <a:bodyPr wrap="square">
            <a:spAutoFit/>
          </a:bodyPr>
          <a:lstStyle/>
          <a:p>
            <a:pPr marL="0" indent="0">
              <a:lnSpc>
                <a:spcPts val="2799"/>
              </a:lnSpc>
              <a:buNone/>
            </a:pPr>
            <a:r>
              <a:rPr lang="en-US" sz="1800" b="1" dirty="0">
                <a:solidFill>
                  <a:srgbClr val="15213F"/>
                </a:solidFill>
                <a:latin typeface="Roboto" pitchFamily="34" charset="0"/>
                <a:ea typeface="Roboto" pitchFamily="34" charset="-122"/>
                <a:cs typeface="Roboto" pitchFamily="34" charset="-120"/>
              </a:rPr>
              <a:t>By Tanmay </a:t>
            </a:r>
            <a:r>
              <a:rPr lang="en-US" sz="1800" b="1" dirty="0" err="1">
                <a:solidFill>
                  <a:srgbClr val="15213F"/>
                </a:solidFill>
                <a:latin typeface="Roboto" pitchFamily="34" charset="0"/>
                <a:ea typeface="Roboto" pitchFamily="34" charset="-122"/>
                <a:cs typeface="Roboto" pitchFamily="34" charset="-120"/>
              </a:rPr>
              <a:t>kumar</a:t>
            </a:r>
            <a:r>
              <a:rPr lang="en-US" sz="1800" b="1" dirty="0">
                <a:solidFill>
                  <a:srgbClr val="15213F"/>
                </a:solidFill>
                <a:latin typeface="Roboto" pitchFamily="34" charset="0"/>
                <a:ea typeface="Roboto" pitchFamily="34" charset="-122"/>
                <a:cs typeface="Roboto" pitchFamily="34" charset="-120"/>
              </a:rPr>
              <a:t>  (2221114),  </a:t>
            </a:r>
            <a:r>
              <a:rPr lang="en-US" sz="1800" b="1" dirty="0" err="1">
                <a:solidFill>
                  <a:srgbClr val="15213F"/>
                </a:solidFill>
                <a:latin typeface="Roboto" pitchFamily="34" charset="0"/>
                <a:ea typeface="Roboto" pitchFamily="34" charset="-122"/>
                <a:cs typeface="Roboto" pitchFamily="34" charset="-120"/>
              </a:rPr>
              <a:t>Taranpreet</a:t>
            </a:r>
            <a:r>
              <a:rPr lang="en-US" sz="1800" b="1" dirty="0">
                <a:solidFill>
                  <a:srgbClr val="15213F"/>
                </a:solidFill>
                <a:latin typeface="Roboto" pitchFamily="34" charset="0"/>
                <a:ea typeface="Roboto" pitchFamily="34" charset="-122"/>
                <a:cs typeface="Roboto" pitchFamily="34" charset="-120"/>
              </a:rPr>
              <a:t> </a:t>
            </a:r>
            <a:r>
              <a:rPr lang="en-US" sz="1800" b="1" dirty="0" err="1">
                <a:solidFill>
                  <a:srgbClr val="15213F"/>
                </a:solidFill>
                <a:latin typeface="Roboto" pitchFamily="34" charset="0"/>
                <a:ea typeface="Roboto" pitchFamily="34" charset="-122"/>
                <a:cs typeface="Roboto" pitchFamily="34" charset="-120"/>
              </a:rPr>
              <a:t>Manko</a:t>
            </a:r>
            <a:r>
              <a:rPr lang="en-US" sz="1800" b="1" dirty="0">
                <a:solidFill>
                  <a:srgbClr val="15213F"/>
                </a:solidFill>
                <a:latin typeface="Roboto" pitchFamily="34" charset="0"/>
                <a:ea typeface="Roboto" pitchFamily="34" charset="-122"/>
                <a:cs typeface="Roboto" pitchFamily="34" charset="-120"/>
              </a:rPr>
              <a:t>  (22211115)</a:t>
            </a:r>
            <a:endParaRPr lang="en-US" sz="1800" dirty="0"/>
          </a:p>
        </p:txBody>
      </p:sp>
      <p:pic>
        <p:nvPicPr>
          <p:cNvPr id="18" name="Picture 17">
            <a:extLst>
              <a:ext uri="{FF2B5EF4-FFF2-40B4-BE49-F238E27FC236}">
                <a16:creationId xmlns:a16="http://schemas.microsoft.com/office/drawing/2014/main" id="{587B732A-1F79-45CC-A286-FF533AC37B67}"/>
              </a:ext>
            </a:extLst>
          </p:cNvPr>
          <p:cNvPicPr>
            <a:picLocks noChangeAspect="1"/>
          </p:cNvPicPr>
          <p:nvPr/>
        </p:nvPicPr>
        <p:blipFill>
          <a:blip r:embed="rId3"/>
          <a:stretch>
            <a:fillRect/>
          </a:stretch>
        </p:blipFill>
        <p:spPr>
          <a:xfrm>
            <a:off x="8181474" y="0"/>
            <a:ext cx="6448926"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chemeClr val="accent5">
              <a:lumMod val="40000"/>
              <a:lumOff val="60000"/>
            </a:schemeClr>
          </a:solidFill>
          <a:ln/>
        </p:spPr>
      </p:sp>
      <p:sp>
        <p:nvSpPr>
          <p:cNvPr id="4" name="Text 2"/>
          <p:cNvSpPr/>
          <p:nvPr/>
        </p:nvSpPr>
        <p:spPr>
          <a:xfrm>
            <a:off x="2037993" y="1443395"/>
            <a:ext cx="4443889" cy="694373"/>
          </a:xfrm>
          <a:prstGeom prst="rect">
            <a:avLst/>
          </a:prstGeom>
          <a:noFill/>
          <a:ln/>
        </p:spPr>
        <p:txBody>
          <a:bodyPr wrap="none" rtlCol="0" anchor="t"/>
          <a:lstStyle/>
          <a:p>
            <a:pPr marL="0" indent="0">
              <a:lnSpc>
                <a:spcPts val="5468"/>
              </a:lnSpc>
              <a:buNone/>
            </a:pPr>
            <a:r>
              <a:rPr lang="en-US" sz="4374" dirty="0">
                <a:solidFill>
                  <a:srgbClr val="476FD6"/>
                </a:solidFill>
                <a:latin typeface="Roboto Slab" pitchFamily="34" charset="0"/>
                <a:ea typeface="Roboto Slab" pitchFamily="34" charset="-122"/>
                <a:cs typeface="Roboto Slab" pitchFamily="34" charset="-120"/>
              </a:rPr>
              <a:t>Nuclear Hazards</a:t>
            </a:r>
            <a:endParaRPr lang="en-US" sz="4374" dirty="0"/>
          </a:p>
        </p:txBody>
      </p:sp>
      <p:sp>
        <p:nvSpPr>
          <p:cNvPr id="5" name="Shape 3"/>
          <p:cNvSpPr/>
          <p:nvPr/>
        </p:nvSpPr>
        <p:spPr>
          <a:xfrm>
            <a:off x="2037993" y="2582108"/>
            <a:ext cx="3370064" cy="4204097"/>
          </a:xfrm>
          <a:prstGeom prst="roundRect">
            <a:avLst>
              <a:gd name="adj" fmla="val 3956"/>
            </a:avLst>
          </a:prstGeom>
          <a:solidFill>
            <a:srgbClr val="E7EDF9"/>
          </a:solidFill>
          <a:ln/>
        </p:spPr>
      </p:sp>
      <p:sp>
        <p:nvSpPr>
          <p:cNvPr id="6" name="Text 4"/>
          <p:cNvSpPr/>
          <p:nvPr/>
        </p:nvSpPr>
        <p:spPr>
          <a:xfrm>
            <a:off x="2260163" y="2804279"/>
            <a:ext cx="2925723" cy="694373"/>
          </a:xfrm>
          <a:prstGeom prst="rect">
            <a:avLst/>
          </a:prstGeom>
          <a:noFill/>
          <a:ln/>
        </p:spPr>
        <p:txBody>
          <a:bodyPr wrap="square" rtlCol="0" anchor="t"/>
          <a:lstStyle/>
          <a:p>
            <a:pPr marL="0" indent="0">
              <a:lnSpc>
                <a:spcPts val="2734"/>
              </a:lnSpc>
              <a:buNone/>
            </a:pPr>
            <a:r>
              <a:rPr lang="en-US" sz="2187" dirty="0">
                <a:solidFill>
                  <a:srgbClr val="476FD6"/>
                </a:solidFill>
                <a:latin typeface="Roboto Slab" pitchFamily="34" charset="0"/>
                <a:ea typeface="Roboto Slab" pitchFamily="34" charset="-122"/>
                <a:cs typeface="Roboto Slab" pitchFamily="34" charset="-120"/>
              </a:rPr>
              <a:t>Risk of Nuclear Accidents</a:t>
            </a:r>
            <a:endParaRPr lang="en-US" sz="2187" dirty="0"/>
          </a:p>
        </p:txBody>
      </p:sp>
      <p:sp>
        <p:nvSpPr>
          <p:cNvPr id="7" name="Text 5"/>
          <p:cNvSpPr/>
          <p:nvPr/>
        </p:nvSpPr>
        <p:spPr>
          <a:xfrm>
            <a:off x="2260163" y="3720822"/>
            <a:ext cx="2925723" cy="2843213"/>
          </a:xfrm>
          <a:prstGeom prst="rect">
            <a:avLst/>
          </a:prstGeom>
          <a:noFill/>
          <a:ln/>
        </p:spPr>
        <p:txBody>
          <a:bodyPr wrap="square" rtlCol="0" anchor="t"/>
          <a:lstStyle/>
          <a:p>
            <a:pPr marL="0" indent="0">
              <a:lnSpc>
                <a:spcPts val="2799"/>
              </a:lnSpc>
              <a:buNone/>
            </a:pPr>
            <a:r>
              <a:rPr lang="en-US" sz="1750" dirty="0">
                <a:solidFill>
                  <a:srgbClr val="15213F"/>
                </a:solidFill>
                <a:latin typeface="Roboto" pitchFamily="34" charset="0"/>
                <a:ea typeface="Roboto" pitchFamily="34" charset="-122"/>
                <a:cs typeface="Roboto" pitchFamily="34" charset="-120"/>
              </a:rPr>
              <a:t>Nuclear accidents, like Chernobyl and Fukushima, release hazardous radioactive materials into the environment, causing long-term health effects and environmental contamination.</a:t>
            </a:r>
            <a:endParaRPr lang="en-US" sz="1750" dirty="0"/>
          </a:p>
        </p:txBody>
      </p:sp>
      <p:sp>
        <p:nvSpPr>
          <p:cNvPr id="8" name="Shape 6"/>
          <p:cNvSpPr/>
          <p:nvPr/>
        </p:nvSpPr>
        <p:spPr>
          <a:xfrm>
            <a:off x="5630228" y="2582108"/>
            <a:ext cx="3370064" cy="4204097"/>
          </a:xfrm>
          <a:prstGeom prst="roundRect">
            <a:avLst>
              <a:gd name="adj" fmla="val 3956"/>
            </a:avLst>
          </a:prstGeom>
          <a:solidFill>
            <a:srgbClr val="E7EDF9"/>
          </a:solidFill>
          <a:ln/>
        </p:spPr>
      </p:sp>
      <p:sp>
        <p:nvSpPr>
          <p:cNvPr id="9" name="Text 7"/>
          <p:cNvSpPr/>
          <p:nvPr/>
        </p:nvSpPr>
        <p:spPr>
          <a:xfrm>
            <a:off x="5852398" y="2804279"/>
            <a:ext cx="2925723" cy="694373"/>
          </a:xfrm>
          <a:prstGeom prst="rect">
            <a:avLst/>
          </a:prstGeom>
          <a:noFill/>
          <a:ln/>
        </p:spPr>
        <p:txBody>
          <a:bodyPr wrap="square" rtlCol="0" anchor="t"/>
          <a:lstStyle/>
          <a:p>
            <a:pPr marL="0" indent="0">
              <a:lnSpc>
                <a:spcPts val="2734"/>
              </a:lnSpc>
              <a:buNone/>
            </a:pPr>
            <a:r>
              <a:rPr lang="en-US" sz="2187" dirty="0">
                <a:solidFill>
                  <a:srgbClr val="476FD6"/>
                </a:solidFill>
                <a:latin typeface="Roboto Slab" pitchFamily="34" charset="0"/>
                <a:ea typeface="Roboto Slab" pitchFamily="34" charset="-122"/>
                <a:cs typeface="Roboto Slab" pitchFamily="34" charset="-120"/>
              </a:rPr>
              <a:t>Radioactive Waste Management</a:t>
            </a:r>
            <a:endParaRPr lang="en-US" sz="2187" dirty="0"/>
          </a:p>
        </p:txBody>
      </p:sp>
      <p:sp>
        <p:nvSpPr>
          <p:cNvPr id="10" name="Text 8"/>
          <p:cNvSpPr/>
          <p:nvPr/>
        </p:nvSpPr>
        <p:spPr>
          <a:xfrm>
            <a:off x="5852398" y="3720822"/>
            <a:ext cx="2925723" cy="2132409"/>
          </a:xfrm>
          <a:prstGeom prst="rect">
            <a:avLst/>
          </a:prstGeom>
          <a:noFill/>
          <a:ln/>
        </p:spPr>
        <p:txBody>
          <a:bodyPr wrap="square" rtlCol="0" anchor="t"/>
          <a:lstStyle/>
          <a:p>
            <a:pPr marL="0" indent="0">
              <a:lnSpc>
                <a:spcPts val="2799"/>
              </a:lnSpc>
              <a:buNone/>
            </a:pPr>
            <a:r>
              <a:rPr lang="en-US" sz="1750" dirty="0">
                <a:solidFill>
                  <a:srgbClr val="15213F"/>
                </a:solidFill>
                <a:latin typeface="Roboto" pitchFamily="34" charset="0"/>
                <a:ea typeface="Roboto" pitchFamily="34" charset="-122"/>
                <a:cs typeface="Roboto" pitchFamily="34" charset="-120"/>
              </a:rPr>
              <a:t>Safe storage and disposal of radioactive waste are crucial to preventing potential leaks, contamination, and radiation exposure to humans and the ecosystem.</a:t>
            </a:r>
            <a:endParaRPr lang="en-US" sz="1750" dirty="0"/>
          </a:p>
        </p:txBody>
      </p:sp>
      <p:sp>
        <p:nvSpPr>
          <p:cNvPr id="11" name="Shape 9"/>
          <p:cNvSpPr/>
          <p:nvPr/>
        </p:nvSpPr>
        <p:spPr>
          <a:xfrm>
            <a:off x="9222462" y="2582108"/>
            <a:ext cx="3370064" cy="4204097"/>
          </a:xfrm>
          <a:prstGeom prst="roundRect">
            <a:avLst>
              <a:gd name="adj" fmla="val 3956"/>
            </a:avLst>
          </a:prstGeom>
          <a:solidFill>
            <a:srgbClr val="E7EDF9"/>
          </a:solidFill>
          <a:ln/>
        </p:spPr>
      </p:sp>
      <p:sp>
        <p:nvSpPr>
          <p:cNvPr id="12" name="Text 10"/>
          <p:cNvSpPr/>
          <p:nvPr/>
        </p:nvSpPr>
        <p:spPr>
          <a:xfrm>
            <a:off x="9444633" y="2804279"/>
            <a:ext cx="2925723" cy="694373"/>
          </a:xfrm>
          <a:prstGeom prst="rect">
            <a:avLst/>
          </a:prstGeom>
          <a:noFill/>
          <a:ln/>
        </p:spPr>
        <p:txBody>
          <a:bodyPr wrap="square" rtlCol="0" anchor="t"/>
          <a:lstStyle/>
          <a:p>
            <a:pPr marL="0" indent="0">
              <a:lnSpc>
                <a:spcPts val="2734"/>
              </a:lnSpc>
              <a:buNone/>
            </a:pPr>
            <a:r>
              <a:rPr lang="en-US" sz="2187" dirty="0">
                <a:solidFill>
                  <a:srgbClr val="476FD6"/>
                </a:solidFill>
                <a:latin typeface="Roboto Slab" pitchFamily="34" charset="0"/>
                <a:ea typeface="Roboto Slab" pitchFamily="34" charset="-122"/>
                <a:cs typeface="Roboto Slab" pitchFamily="34" charset="-120"/>
              </a:rPr>
              <a:t>Nuclear Energy Regulation</a:t>
            </a:r>
            <a:endParaRPr lang="en-US" sz="2187" dirty="0"/>
          </a:p>
        </p:txBody>
      </p:sp>
      <p:sp>
        <p:nvSpPr>
          <p:cNvPr id="13" name="Text 11"/>
          <p:cNvSpPr/>
          <p:nvPr/>
        </p:nvSpPr>
        <p:spPr>
          <a:xfrm>
            <a:off x="9444633" y="3720822"/>
            <a:ext cx="2925723" cy="2487811"/>
          </a:xfrm>
          <a:prstGeom prst="rect">
            <a:avLst/>
          </a:prstGeom>
          <a:noFill/>
          <a:ln/>
        </p:spPr>
        <p:txBody>
          <a:bodyPr wrap="square" rtlCol="0" anchor="t"/>
          <a:lstStyle/>
          <a:p>
            <a:pPr marL="0" indent="0">
              <a:lnSpc>
                <a:spcPts val="2799"/>
              </a:lnSpc>
              <a:buNone/>
            </a:pPr>
            <a:r>
              <a:rPr lang="en-US" sz="1750" dirty="0">
                <a:solidFill>
                  <a:srgbClr val="15213F"/>
                </a:solidFill>
                <a:latin typeface="Roboto" pitchFamily="34" charset="0"/>
                <a:ea typeface="Roboto" pitchFamily="34" charset="-122"/>
                <a:cs typeface="Roboto" pitchFamily="34" charset="-120"/>
              </a:rPr>
              <a:t>Stringent regulations, standardized safety protocols, and rigorous monitoring are essential to mitigate the risks associated with nuclear energy production.</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7F4E38-C596-494E-8C6B-F1F8C02782A3}"/>
              </a:ext>
            </a:extLst>
          </p:cNvPr>
          <p:cNvSpPr txBox="1"/>
          <p:nvPr/>
        </p:nvSpPr>
        <p:spPr>
          <a:xfrm>
            <a:off x="1331495" y="1320370"/>
            <a:ext cx="11598442" cy="770275"/>
          </a:xfrm>
          <a:prstGeom prst="rect">
            <a:avLst/>
          </a:prstGeom>
          <a:noFill/>
        </p:spPr>
        <p:txBody>
          <a:bodyPr wrap="square">
            <a:spAutoFit/>
          </a:bodyPr>
          <a:lstStyle/>
          <a:p>
            <a:pPr marL="0" indent="0">
              <a:lnSpc>
                <a:spcPts val="5468"/>
              </a:lnSpc>
              <a:buNone/>
            </a:pPr>
            <a:r>
              <a:rPr lang="en-US" sz="4400" b="1" u="sng" dirty="0">
                <a:solidFill>
                  <a:schemeClr val="accent5">
                    <a:lumMod val="50000"/>
                  </a:schemeClr>
                </a:solidFill>
                <a:latin typeface="p22-mackinac-pro" pitchFamily="34" charset="0"/>
                <a:ea typeface="p22-mackinac-pro" pitchFamily="34" charset="-122"/>
                <a:cs typeface="p22-mackinac-pro" pitchFamily="34" charset="-120"/>
              </a:rPr>
              <a:t>Conclusion: Acting to Protect Our Environment</a:t>
            </a:r>
            <a:endParaRPr lang="en-US" sz="4400" u="sng" dirty="0">
              <a:solidFill>
                <a:schemeClr val="accent5">
                  <a:lumMod val="50000"/>
                </a:schemeClr>
              </a:solidFill>
            </a:endParaRPr>
          </a:p>
        </p:txBody>
      </p:sp>
      <p:sp>
        <p:nvSpPr>
          <p:cNvPr id="7" name="TextBox 6">
            <a:extLst>
              <a:ext uri="{FF2B5EF4-FFF2-40B4-BE49-F238E27FC236}">
                <a16:creationId xmlns:a16="http://schemas.microsoft.com/office/drawing/2014/main" id="{208A10BD-D6D9-4566-8945-B88E4FD776EC}"/>
              </a:ext>
            </a:extLst>
          </p:cNvPr>
          <p:cNvSpPr txBox="1"/>
          <p:nvPr/>
        </p:nvSpPr>
        <p:spPr>
          <a:xfrm>
            <a:off x="1331495" y="2535714"/>
            <a:ext cx="11004884" cy="4013278"/>
          </a:xfrm>
          <a:prstGeom prst="rect">
            <a:avLst/>
          </a:prstGeom>
          <a:noFill/>
        </p:spPr>
        <p:txBody>
          <a:bodyPr wrap="square">
            <a:spAutoFit/>
          </a:bodyPr>
          <a:lstStyle/>
          <a:p>
            <a:pPr marL="342900" indent="-342900">
              <a:lnSpc>
                <a:spcPts val="2799"/>
              </a:lnSpc>
              <a:buFont typeface="Wingdings" panose="05000000000000000000" pitchFamily="2" charset="2"/>
              <a:buChar char="q"/>
            </a:pPr>
            <a:r>
              <a:rPr lang="en-US" sz="2400" b="1" dirty="0">
                <a:solidFill>
                  <a:schemeClr val="accent5">
                    <a:lumMod val="50000"/>
                  </a:schemeClr>
                </a:solidFill>
                <a:latin typeface="p22-mackinac-pro" pitchFamily="34" charset="0"/>
                <a:ea typeface="p22-mackinac-pro" pitchFamily="34" charset="-122"/>
                <a:cs typeface="p22-mackinac-pro" pitchFamily="34" charset="-120"/>
              </a:rPr>
              <a:t>Individual Responsibility</a:t>
            </a:r>
            <a:endParaRPr lang="en-US" sz="2400" dirty="0">
              <a:solidFill>
                <a:schemeClr val="accent5">
                  <a:lumMod val="50000"/>
                </a:schemeClr>
              </a:solidFill>
            </a:endParaRPr>
          </a:p>
          <a:p>
            <a:pPr>
              <a:lnSpc>
                <a:spcPts val="2799"/>
              </a:lnSpc>
            </a:pPr>
            <a:r>
              <a:rPr lang="en-US" sz="2000" dirty="0">
                <a:solidFill>
                  <a:srgbClr val="272525"/>
                </a:solidFill>
                <a:latin typeface="Arial" panose="020B0604020202020204" pitchFamily="34" charset="0"/>
                <a:ea typeface="Eudoxus Sans" pitchFamily="34" charset="-122"/>
                <a:cs typeface="Arial" panose="020B0604020202020204" pitchFamily="34" charset="0"/>
              </a:rPr>
              <a:t>Explore ways in which individuals can contribute to reducing pollution and promoting environmental stewardship</a:t>
            </a:r>
            <a:r>
              <a:rPr lang="en-US" sz="2400" dirty="0">
                <a:solidFill>
                  <a:srgbClr val="272525"/>
                </a:solidFill>
                <a:latin typeface="Arial" panose="020B0604020202020204" pitchFamily="34" charset="0"/>
                <a:ea typeface="Eudoxus Sans" pitchFamily="34" charset="-122"/>
                <a:cs typeface="Arial" panose="020B0604020202020204" pitchFamily="34" charset="0"/>
              </a:rPr>
              <a:t>.</a:t>
            </a:r>
            <a:endParaRPr lang="en-US" dirty="0">
              <a:solidFill>
                <a:srgbClr val="272525"/>
              </a:solidFill>
              <a:latin typeface="Arial" panose="020B0604020202020204" pitchFamily="34" charset="0"/>
              <a:ea typeface="Eudoxus Sans" pitchFamily="34" charset="-122"/>
              <a:cs typeface="Arial" panose="020B0604020202020204" pitchFamily="34" charset="0"/>
            </a:endParaRPr>
          </a:p>
          <a:p>
            <a:pPr marL="285750" indent="-285750">
              <a:lnSpc>
                <a:spcPts val="2799"/>
              </a:lnSpc>
              <a:buFont typeface="Wingdings" panose="05000000000000000000" pitchFamily="2" charset="2"/>
              <a:buChar char="q"/>
            </a:pPr>
            <a:endParaRPr lang="en-US" b="1" dirty="0">
              <a:solidFill>
                <a:schemeClr val="accent5">
                  <a:lumMod val="50000"/>
                </a:schemeClr>
              </a:solidFill>
              <a:latin typeface="Arial" panose="020B0604020202020204" pitchFamily="34" charset="0"/>
              <a:ea typeface="p22-mackinac-pro" pitchFamily="34" charset="-122"/>
              <a:cs typeface="Arial" panose="020B0604020202020204" pitchFamily="34" charset="0"/>
            </a:endParaRPr>
          </a:p>
          <a:p>
            <a:pPr marL="342900" indent="-342900">
              <a:lnSpc>
                <a:spcPts val="2799"/>
              </a:lnSpc>
              <a:buFont typeface="Wingdings" panose="05000000000000000000" pitchFamily="2" charset="2"/>
              <a:buChar char="q"/>
            </a:pPr>
            <a:r>
              <a:rPr lang="en-US" sz="2400" b="1" dirty="0">
                <a:solidFill>
                  <a:schemeClr val="accent5">
                    <a:lumMod val="50000"/>
                  </a:schemeClr>
                </a:solidFill>
                <a:latin typeface="p22-mackinac-pro" pitchFamily="34" charset="0"/>
                <a:ea typeface="p22-mackinac-pro" pitchFamily="34" charset="-122"/>
                <a:cs typeface="p22-mackinac-pro" pitchFamily="34" charset="-120"/>
              </a:rPr>
              <a:t>Collective Actions</a:t>
            </a:r>
            <a:endParaRPr lang="en-US" sz="2400" dirty="0"/>
          </a:p>
          <a:p>
            <a:pPr>
              <a:lnSpc>
                <a:spcPts val="2799"/>
              </a:lnSpc>
            </a:pPr>
            <a:r>
              <a:rPr lang="en-US" dirty="0">
                <a:solidFill>
                  <a:srgbClr val="272525"/>
                </a:solidFill>
                <a:latin typeface="Arial" panose="020B0604020202020204" pitchFamily="34" charset="0"/>
                <a:ea typeface="Eudoxus Sans" pitchFamily="34" charset="-122"/>
                <a:cs typeface="Arial" panose="020B0604020202020204" pitchFamily="34" charset="0"/>
              </a:rPr>
              <a:t>Discuss the importance of political, corporate, and societal efforts to address pollution issues and create a sustainable future.</a:t>
            </a:r>
          </a:p>
          <a:p>
            <a:pPr marL="285750" indent="-285750">
              <a:lnSpc>
                <a:spcPts val="2799"/>
              </a:lnSpc>
              <a:buFont typeface="Wingdings" panose="05000000000000000000" pitchFamily="2" charset="2"/>
              <a:buChar char="q"/>
            </a:pPr>
            <a:endParaRPr lang="en-US" dirty="0"/>
          </a:p>
          <a:p>
            <a:pPr marL="342900" indent="-342900">
              <a:lnSpc>
                <a:spcPts val="2799"/>
              </a:lnSpc>
              <a:buFont typeface="Wingdings" panose="05000000000000000000" pitchFamily="2" charset="2"/>
              <a:buChar char="q"/>
            </a:pPr>
            <a:r>
              <a:rPr lang="en-US" sz="2400" b="1" dirty="0">
                <a:solidFill>
                  <a:schemeClr val="accent5">
                    <a:lumMod val="50000"/>
                  </a:schemeClr>
                </a:solidFill>
                <a:latin typeface="p22-mackinac-pro" pitchFamily="34" charset="0"/>
                <a:ea typeface="p22-mackinac-pro" pitchFamily="34" charset="-122"/>
                <a:cs typeface="p22-mackinac-pro" pitchFamily="34" charset="-120"/>
              </a:rPr>
              <a:t>Hope for the Future</a:t>
            </a:r>
            <a:endParaRPr lang="en-US" sz="2400" dirty="0">
              <a:solidFill>
                <a:srgbClr val="272525"/>
              </a:solidFill>
              <a:latin typeface="Eudoxus Sans" pitchFamily="34" charset="0"/>
              <a:ea typeface="Eudoxus Sans" pitchFamily="34" charset="-122"/>
              <a:cs typeface="Eudoxus Sans" pitchFamily="34" charset="-120"/>
            </a:endParaRPr>
          </a:p>
          <a:p>
            <a:pPr>
              <a:lnSpc>
                <a:spcPts val="2799"/>
              </a:lnSpc>
            </a:pPr>
            <a:r>
              <a:rPr lang="en-US" dirty="0">
                <a:solidFill>
                  <a:srgbClr val="272525"/>
                </a:solidFill>
                <a:latin typeface="Arial" panose="020B0604020202020204" pitchFamily="34" charset="0"/>
                <a:ea typeface="Eudoxus Sans" pitchFamily="34" charset="-122"/>
                <a:cs typeface="Arial" panose="020B0604020202020204" pitchFamily="34" charset="0"/>
              </a:rPr>
              <a:t>Highlight inspiring success stories and ongoing initiatives that offer hope for a cleaner and healthier environment</a:t>
            </a:r>
            <a:r>
              <a:rPr lang="en-US" dirty="0">
                <a:solidFill>
                  <a:srgbClr val="272525"/>
                </a:solidFill>
                <a:latin typeface="Eudoxus Sans" pitchFamily="34" charset="0"/>
                <a:ea typeface="Eudoxus Sans" pitchFamily="34" charset="-122"/>
                <a:cs typeface="Eudoxus Sans" pitchFamily="34" charset="-120"/>
              </a:rPr>
              <a:t>.</a:t>
            </a:r>
            <a:endParaRPr lang="en-US" dirty="0"/>
          </a:p>
        </p:txBody>
      </p:sp>
    </p:spTree>
    <p:extLst>
      <p:ext uri="{BB962C8B-B14F-4D97-AF65-F5344CB8AC3E}">
        <p14:creationId xmlns:p14="http://schemas.microsoft.com/office/powerpoint/2010/main" val="2466745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165B04-A139-429D-A19C-A7B4CF973B41}"/>
              </a:ext>
            </a:extLst>
          </p:cNvPr>
          <p:cNvSpPr txBox="1"/>
          <p:nvPr/>
        </p:nvSpPr>
        <p:spPr>
          <a:xfrm>
            <a:off x="898358" y="882243"/>
            <a:ext cx="7315200" cy="769441"/>
          </a:xfrm>
          <a:prstGeom prst="rect">
            <a:avLst/>
          </a:prstGeom>
          <a:noFill/>
        </p:spPr>
        <p:txBody>
          <a:bodyPr wrap="square">
            <a:spAutoFit/>
          </a:bodyPr>
          <a:lstStyle/>
          <a:p>
            <a:pPr algn="l" fontAlgn="base"/>
            <a:r>
              <a:rPr lang="en-US" sz="4400" b="1" u="sng" dirty="0">
                <a:solidFill>
                  <a:schemeClr val="accent5">
                    <a:lumMod val="50000"/>
                  </a:schemeClr>
                </a:solidFill>
                <a:effectLst/>
              </a:rPr>
              <a:t>Case study of New Delhi</a:t>
            </a:r>
          </a:p>
        </p:txBody>
      </p:sp>
      <p:sp>
        <p:nvSpPr>
          <p:cNvPr id="7" name="TextBox 6">
            <a:extLst>
              <a:ext uri="{FF2B5EF4-FFF2-40B4-BE49-F238E27FC236}">
                <a16:creationId xmlns:a16="http://schemas.microsoft.com/office/drawing/2014/main" id="{7E152331-A3B7-4144-B61A-C8F023EAB45C}"/>
              </a:ext>
            </a:extLst>
          </p:cNvPr>
          <p:cNvSpPr txBox="1"/>
          <p:nvPr/>
        </p:nvSpPr>
        <p:spPr>
          <a:xfrm>
            <a:off x="898358" y="1780998"/>
            <a:ext cx="6817896" cy="6370975"/>
          </a:xfrm>
          <a:prstGeom prst="rect">
            <a:avLst/>
          </a:prstGeom>
          <a:noFill/>
        </p:spPr>
        <p:txBody>
          <a:bodyPr wrap="square">
            <a:spAutoFit/>
          </a:bodyPr>
          <a:lstStyle/>
          <a:p>
            <a:pPr algn="l" fontAlgn="base"/>
            <a:r>
              <a:rPr lang="en-US" sz="2400" b="1" dirty="0">
                <a:solidFill>
                  <a:schemeClr val="accent5">
                    <a:lumMod val="50000"/>
                  </a:schemeClr>
                </a:solidFill>
                <a:effectLst/>
                <a:latin typeface="inherit"/>
              </a:rPr>
              <a:t>LOUDEST CITY IN INDIA</a:t>
            </a:r>
          </a:p>
          <a:p>
            <a:pPr algn="l" fontAlgn="base"/>
            <a:endParaRPr lang="en-US" sz="2400" b="1" dirty="0">
              <a:solidFill>
                <a:srgbClr val="774553"/>
              </a:solidFill>
              <a:effectLst/>
            </a:endParaRPr>
          </a:p>
          <a:p>
            <a:pPr algn="l" fontAlgn="base"/>
            <a:r>
              <a:rPr lang="en-US" sz="2400" b="0" i="0" dirty="0">
                <a:solidFill>
                  <a:srgbClr val="000000"/>
                </a:solidFill>
                <a:effectLst/>
                <a:latin typeface="inherit"/>
              </a:rPr>
              <a:t>Back in 2011, a study by the Centre of Science and Environment (CSE) has confirmed that New Delhi is the loudest city in India. The level of noise in the streets can go above 100 decibels, which is several times louder than Singapore. The noise level has reached dangerous levels, beyond the recommended guidelines of 50-55 decibels for residential zones. Prolonged exposure to this level of noise has resulted in the increase of risk in hearing loss for the citizens. According to studies, the average age of citizens in New Delhi are 10 years older in terms of hearing, which means they are at greater risk of losing their hearing in their 50s or early 60s.</a:t>
            </a:r>
            <a:endParaRPr lang="en-US" sz="2400" b="0" i="0" dirty="0">
              <a:solidFill>
                <a:srgbClr val="33473D"/>
              </a:solidFill>
              <a:effectLst/>
              <a:latin typeface="Lato" panose="020F0502020204030203" pitchFamily="34" charset="0"/>
            </a:endParaRPr>
          </a:p>
          <a:p>
            <a:br>
              <a:rPr lang="en-US" sz="2400" b="1" i="0" u="none" strike="noStrike" dirty="0">
                <a:solidFill>
                  <a:srgbClr val="68ADC3"/>
                </a:solidFill>
                <a:effectLst/>
                <a:latin typeface="inherit"/>
                <a:hlinkClick r:id="rId2"/>
              </a:rPr>
            </a:br>
            <a:endParaRPr lang="en-IN" sz="2400" dirty="0"/>
          </a:p>
        </p:txBody>
      </p:sp>
      <p:pic>
        <p:nvPicPr>
          <p:cNvPr id="8" name="Picture 7">
            <a:extLst>
              <a:ext uri="{FF2B5EF4-FFF2-40B4-BE49-F238E27FC236}">
                <a16:creationId xmlns:a16="http://schemas.microsoft.com/office/drawing/2014/main" id="{43B08766-6390-4731-B36A-2DE7B4DC09D6}"/>
              </a:ext>
            </a:extLst>
          </p:cNvPr>
          <p:cNvPicPr>
            <a:picLocks noChangeAspect="1"/>
          </p:cNvPicPr>
          <p:nvPr/>
        </p:nvPicPr>
        <p:blipFill>
          <a:blip r:embed="rId3"/>
          <a:stretch>
            <a:fillRect/>
          </a:stretch>
        </p:blipFill>
        <p:spPr>
          <a:xfrm>
            <a:off x="7908090" y="0"/>
            <a:ext cx="6722310" cy="8229600"/>
          </a:xfrm>
          <a:prstGeom prst="rect">
            <a:avLst/>
          </a:prstGeom>
        </p:spPr>
      </p:pic>
    </p:spTree>
    <p:extLst>
      <p:ext uri="{BB962C8B-B14F-4D97-AF65-F5344CB8AC3E}">
        <p14:creationId xmlns:p14="http://schemas.microsoft.com/office/powerpoint/2010/main" val="2897054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B069BF-71CD-46C7-ADA6-0C242BBB5C06}"/>
              </a:ext>
            </a:extLst>
          </p:cNvPr>
          <p:cNvSpPr txBox="1"/>
          <p:nvPr/>
        </p:nvSpPr>
        <p:spPr>
          <a:xfrm>
            <a:off x="1267326" y="2037308"/>
            <a:ext cx="12512841" cy="3909725"/>
          </a:xfrm>
          <a:prstGeom prst="rect">
            <a:avLst/>
          </a:prstGeom>
          <a:noFill/>
        </p:spPr>
        <p:txBody>
          <a:bodyPr wrap="square">
            <a:spAutoFit/>
          </a:bodyPr>
          <a:lstStyle/>
          <a:p>
            <a:pPr>
              <a:lnSpc>
                <a:spcPct val="150000"/>
              </a:lnSpc>
            </a:pPr>
            <a:r>
              <a:rPr lang="en-US" sz="2400" b="0" i="0" dirty="0">
                <a:solidFill>
                  <a:schemeClr val="accent5">
                    <a:lumMod val="50000"/>
                  </a:schemeClr>
                </a:solidFill>
                <a:effectLst/>
                <a:latin typeface="Lato" panose="020F0502020204030203" pitchFamily="34" charset="0"/>
              </a:rPr>
              <a:t>The loud noise is often generated by the honking of cars, which means changes in attitude and behavior can reduce the main source of the noise. However, this is a hurdle as the habit of honking is ingrained into their daily routine. The streets of New Delhi are shared by vehicles, people, cyclists and more. Traffic is very heavy and the use of honk is essential to alert people walking on the street of an oncoming vehicle. As this concerns personal safety, the honking behavior will be a strong internal barrier as the drivers cannot simply stop honking.</a:t>
            </a:r>
            <a:endParaRPr lang="en-IN" sz="2400" dirty="0">
              <a:solidFill>
                <a:schemeClr val="accent5">
                  <a:lumMod val="50000"/>
                </a:schemeClr>
              </a:solidFill>
            </a:endParaRPr>
          </a:p>
        </p:txBody>
      </p:sp>
    </p:spTree>
    <p:extLst>
      <p:ext uri="{BB962C8B-B14F-4D97-AF65-F5344CB8AC3E}">
        <p14:creationId xmlns:p14="http://schemas.microsoft.com/office/powerpoint/2010/main" val="4222131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69E1526-F088-44C1-9C2E-B4C24DC15CB3}"/>
              </a:ext>
            </a:extLst>
          </p:cNvPr>
          <p:cNvSpPr txBox="1"/>
          <p:nvPr/>
        </p:nvSpPr>
        <p:spPr>
          <a:xfrm>
            <a:off x="2903621" y="3216442"/>
            <a:ext cx="4057906" cy="1200329"/>
          </a:xfrm>
          <a:prstGeom prst="rect">
            <a:avLst/>
          </a:prstGeom>
          <a:noFill/>
        </p:spPr>
        <p:txBody>
          <a:bodyPr wrap="none" rtlCol="0">
            <a:spAutoFit/>
          </a:bodyPr>
          <a:lstStyle/>
          <a:p>
            <a:r>
              <a:rPr lang="en-US" sz="7200" dirty="0"/>
              <a:t>Thank you</a:t>
            </a:r>
            <a:endParaRPr lang="en-IN" sz="7200" dirty="0"/>
          </a:p>
        </p:txBody>
      </p:sp>
    </p:spTree>
    <p:extLst>
      <p:ext uri="{BB962C8B-B14F-4D97-AF65-F5344CB8AC3E}">
        <p14:creationId xmlns:p14="http://schemas.microsoft.com/office/powerpoint/2010/main" val="2423153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name="Slide 2">
    <p:bg>
      <p:bgPr>
        <a:solidFill>
          <a:schemeClr val="accent1"/>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11718" y="0"/>
            <a:ext cx="14790232" cy="8229600"/>
          </a:xfrm>
          <a:prstGeom prst="rect">
            <a:avLst/>
          </a:prstGeom>
          <a:solidFill>
            <a:schemeClr val="accent1">
              <a:lumMod val="40000"/>
              <a:lumOff val="60000"/>
              <a:alpha val="85000"/>
            </a:schemeClr>
          </a:solidFill>
          <a:ln/>
        </p:spPr>
        <p:txBody>
          <a:bodyPr/>
          <a:lstStyle/>
          <a:p>
            <a:endParaRPr lang="en-IN" dirty="0"/>
          </a:p>
        </p:txBody>
      </p:sp>
      <p:sp>
        <p:nvSpPr>
          <p:cNvPr id="6" name="Text 3"/>
          <p:cNvSpPr/>
          <p:nvPr/>
        </p:nvSpPr>
        <p:spPr>
          <a:xfrm>
            <a:off x="5880140" y="1025068"/>
            <a:ext cx="6446520" cy="694373"/>
          </a:xfrm>
          <a:prstGeom prst="rect">
            <a:avLst/>
          </a:prstGeom>
          <a:noFill/>
          <a:ln/>
        </p:spPr>
        <p:txBody>
          <a:bodyPr wrap="none" rtlCol="0" anchor="t"/>
          <a:lstStyle/>
          <a:p>
            <a:pPr marL="0" indent="0">
              <a:lnSpc>
                <a:spcPts val="5468"/>
              </a:lnSpc>
              <a:buNone/>
            </a:pPr>
            <a:r>
              <a:rPr lang="en-US" sz="4800" dirty="0">
                <a:solidFill>
                  <a:srgbClr val="476FD6"/>
                </a:solidFill>
                <a:latin typeface="Roboto Slab" pitchFamily="34" charset="0"/>
                <a:ea typeface="Roboto Slab" pitchFamily="34" charset="-122"/>
                <a:cs typeface="Roboto Slab" pitchFamily="34" charset="-120"/>
              </a:rPr>
              <a:t>Environmental Pollution</a:t>
            </a:r>
            <a:endParaRPr lang="en-US" sz="4800" dirty="0"/>
          </a:p>
        </p:txBody>
      </p:sp>
      <p:sp>
        <p:nvSpPr>
          <p:cNvPr id="7" name="Shape 4"/>
          <p:cNvSpPr/>
          <p:nvPr/>
        </p:nvSpPr>
        <p:spPr>
          <a:xfrm>
            <a:off x="2037993" y="2793206"/>
            <a:ext cx="499943" cy="499943"/>
          </a:xfrm>
          <a:prstGeom prst="roundRect">
            <a:avLst>
              <a:gd name="adj" fmla="val 26667"/>
            </a:avLst>
          </a:prstGeom>
          <a:solidFill>
            <a:srgbClr val="E7EDF9"/>
          </a:solidFill>
          <a:ln/>
        </p:spPr>
      </p:sp>
      <p:sp>
        <p:nvSpPr>
          <p:cNvPr id="8" name="Text 5"/>
          <p:cNvSpPr/>
          <p:nvPr/>
        </p:nvSpPr>
        <p:spPr>
          <a:xfrm>
            <a:off x="2219325" y="2834878"/>
            <a:ext cx="137160" cy="416481"/>
          </a:xfrm>
          <a:prstGeom prst="rect">
            <a:avLst/>
          </a:prstGeom>
          <a:noFill/>
          <a:ln/>
        </p:spPr>
        <p:txBody>
          <a:bodyPr wrap="none" rtlCol="0" anchor="t"/>
          <a:lstStyle/>
          <a:p>
            <a:pPr marL="0" indent="0" algn="ctr">
              <a:lnSpc>
                <a:spcPts val="3281"/>
              </a:lnSpc>
              <a:buNone/>
            </a:pPr>
            <a:r>
              <a:rPr lang="en-US" sz="2624" dirty="0">
                <a:solidFill>
                  <a:srgbClr val="476FD6"/>
                </a:solidFill>
                <a:latin typeface="Roboto Slab" pitchFamily="34" charset="0"/>
                <a:ea typeface="Roboto Slab" pitchFamily="34" charset="-122"/>
                <a:cs typeface="Roboto Slab" pitchFamily="34" charset="-120"/>
              </a:rPr>
              <a:t>1</a:t>
            </a:r>
            <a:endParaRPr lang="en-US" sz="2624" dirty="0"/>
          </a:p>
        </p:txBody>
      </p:sp>
      <p:sp>
        <p:nvSpPr>
          <p:cNvPr id="9" name="Text 6"/>
          <p:cNvSpPr/>
          <p:nvPr/>
        </p:nvSpPr>
        <p:spPr>
          <a:xfrm>
            <a:off x="5997153" y="1941612"/>
            <a:ext cx="2221944" cy="347186"/>
          </a:xfrm>
          <a:prstGeom prst="rect">
            <a:avLst/>
          </a:prstGeom>
          <a:noFill/>
          <a:ln/>
        </p:spPr>
        <p:txBody>
          <a:bodyPr wrap="none" rtlCol="0" anchor="t"/>
          <a:lstStyle/>
          <a:p>
            <a:pPr marL="0" indent="0">
              <a:lnSpc>
                <a:spcPts val="2734"/>
              </a:lnSpc>
              <a:buNone/>
            </a:pPr>
            <a:r>
              <a:rPr lang="en-US" sz="2400" dirty="0">
                <a:solidFill>
                  <a:schemeClr val="accent1">
                    <a:lumMod val="60000"/>
                    <a:lumOff val="40000"/>
                  </a:schemeClr>
                </a:solidFill>
                <a:latin typeface="Roboto Slab" pitchFamily="34" charset="0"/>
                <a:ea typeface="Roboto Slab" pitchFamily="34" charset="-122"/>
                <a:cs typeface="Roboto Slab" pitchFamily="34" charset="-120"/>
              </a:rPr>
              <a:t>Definition</a:t>
            </a:r>
            <a:endParaRPr lang="en-US" sz="2400" dirty="0">
              <a:solidFill>
                <a:schemeClr val="accent1">
                  <a:lumMod val="60000"/>
                  <a:lumOff val="40000"/>
                </a:schemeClr>
              </a:solidFill>
            </a:endParaRPr>
          </a:p>
        </p:txBody>
      </p:sp>
      <p:sp>
        <p:nvSpPr>
          <p:cNvPr id="10" name="Text 7"/>
          <p:cNvSpPr/>
          <p:nvPr/>
        </p:nvSpPr>
        <p:spPr>
          <a:xfrm>
            <a:off x="6006094" y="2515493"/>
            <a:ext cx="7613653" cy="3198614"/>
          </a:xfrm>
          <a:prstGeom prst="rect">
            <a:avLst/>
          </a:prstGeom>
          <a:noFill/>
          <a:ln/>
        </p:spPr>
        <p:txBody>
          <a:bodyPr wrap="square" rtlCol="0" anchor="t"/>
          <a:lstStyle/>
          <a:p>
            <a:pPr marL="12700" marR="5080">
              <a:lnSpc>
                <a:spcPct val="150000"/>
              </a:lnSpc>
              <a:spcBef>
                <a:spcPts val="95"/>
              </a:spcBef>
              <a:buClr>
                <a:srgbClr val="A4634E"/>
              </a:buClr>
              <a:buSzPct val="68181"/>
              <a:tabLst>
                <a:tab pos="354965" algn="l"/>
                <a:tab pos="355600" algn="l"/>
              </a:tabLst>
            </a:pPr>
            <a:r>
              <a:rPr lang="en-US" sz="2400" spc="-15" dirty="0">
                <a:solidFill>
                  <a:schemeClr val="tx1">
                    <a:lumMod val="85000"/>
                    <a:lumOff val="15000"/>
                  </a:schemeClr>
                </a:solidFill>
                <a:latin typeface="Roboto" panose="02000000000000000000" pitchFamily="2" charset="0"/>
                <a:ea typeface="Roboto" panose="02000000000000000000" pitchFamily="2" charset="0"/>
                <a:cs typeface="Cambria"/>
              </a:rPr>
              <a:t>Environmental Pollution </a:t>
            </a:r>
            <a:r>
              <a:rPr lang="en-US" sz="2400" spc="-5" dirty="0">
                <a:solidFill>
                  <a:schemeClr val="tx1">
                    <a:lumMod val="85000"/>
                    <a:lumOff val="15000"/>
                  </a:schemeClr>
                </a:solidFill>
                <a:latin typeface="Roboto" panose="02000000000000000000" pitchFamily="2" charset="0"/>
                <a:ea typeface="Roboto" panose="02000000000000000000" pitchFamily="2" charset="0"/>
                <a:cs typeface="Cambria"/>
              </a:rPr>
              <a:t>can be </a:t>
            </a:r>
            <a:r>
              <a:rPr lang="en-US" sz="2400" spc="-10" dirty="0">
                <a:solidFill>
                  <a:schemeClr val="tx1">
                    <a:lumMod val="85000"/>
                    <a:lumOff val="15000"/>
                  </a:schemeClr>
                </a:solidFill>
                <a:latin typeface="Roboto" panose="02000000000000000000" pitchFamily="2" charset="0"/>
                <a:ea typeface="Roboto" panose="02000000000000000000" pitchFamily="2" charset="0"/>
                <a:cs typeface="Cambria"/>
              </a:rPr>
              <a:t>defined </a:t>
            </a:r>
            <a:r>
              <a:rPr lang="en-US" sz="2400" spc="-5" dirty="0">
                <a:solidFill>
                  <a:schemeClr val="tx1">
                    <a:lumMod val="85000"/>
                    <a:lumOff val="15000"/>
                  </a:schemeClr>
                </a:solidFill>
                <a:latin typeface="Roboto" panose="02000000000000000000" pitchFamily="2" charset="0"/>
                <a:ea typeface="Roboto" panose="02000000000000000000" pitchFamily="2" charset="0"/>
                <a:cs typeface="Cambria"/>
              </a:rPr>
              <a:t>as </a:t>
            </a:r>
            <a:r>
              <a:rPr lang="en-US" sz="2400" spc="-35" dirty="0">
                <a:solidFill>
                  <a:schemeClr val="tx1">
                    <a:lumMod val="85000"/>
                    <a:lumOff val="15000"/>
                  </a:schemeClr>
                </a:solidFill>
                <a:latin typeface="Roboto" panose="02000000000000000000" pitchFamily="2" charset="0"/>
                <a:ea typeface="Roboto" panose="02000000000000000000" pitchFamily="2" charset="0"/>
                <a:cs typeface="Cambria"/>
              </a:rPr>
              <a:t>any </a:t>
            </a:r>
            <a:r>
              <a:rPr lang="en-US" sz="2400" spc="-15" dirty="0">
                <a:solidFill>
                  <a:schemeClr val="tx1">
                    <a:lumMod val="85000"/>
                    <a:lumOff val="15000"/>
                  </a:schemeClr>
                </a:solidFill>
                <a:latin typeface="Roboto" panose="02000000000000000000" pitchFamily="2" charset="0"/>
                <a:ea typeface="Roboto" panose="02000000000000000000" pitchFamily="2" charset="0"/>
                <a:cs typeface="Cambria"/>
              </a:rPr>
              <a:t>undesirable  </a:t>
            </a:r>
            <a:r>
              <a:rPr lang="en-US" sz="2400" spc="-5" dirty="0">
                <a:solidFill>
                  <a:schemeClr val="tx1">
                    <a:lumMod val="85000"/>
                    <a:lumOff val="15000"/>
                  </a:schemeClr>
                </a:solidFill>
                <a:latin typeface="Roboto" panose="02000000000000000000" pitchFamily="2" charset="0"/>
                <a:ea typeface="Roboto" panose="02000000000000000000" pitchFamily="2" charset="0"/>
                <a:cs typeface="Cambria"/>
              </a:rPr>
              <a:t>change in </a:t>
            </a:r>
            <a:r>
              <a:rPr lang="en-US" sz="2400" spc="-20" dirty="0">
                <a:solidFill>
                  <a:schemeClr val="tx1">
                    <a:lumMod val="85000"/>
                    <a:lumOff val="15000"/>
                  </a:schemeClr>
                </a:solidFill>
                <a:latin typeface="Roboto" panose="02000000000000000000" pitchFamily="2" charset="0"/>
                <a:ea typeface="Roboto" panose="02000000000000000000" pitchFamily="2" charset="0"/>
                <a:cs typeface="Cambria"/>
              </a:rPr>
              <a:t>physical, </a:t>
            </a:r>
            <a:r>
              <a:rPr lang="en-US" sz="2400" spc="-5" dirty="0">
                <a:solidFill>
                  <a:schemeClr val="tx1">
                    <a:lumMod val="85000"/>
                    <a:lumOff val="15000"/>
                  </a:schemeClr>
                </a:solidFill>
                <a:latin typeface="Roboto" panose="02000000000000000000" pitchFamily="2" charset="0"/>
                <a:ea typeface="Roboto" panose="02000000000000000000" pitchFamily="2" charset="0"/>
                <a:cs typeface="Cambria"/>
              </a:rPr>
              <a:t>chemical, or </a:t>
            </a:r>
            <a:r>
              <a:rPr lang="en-US" sz="2400" spc="-10" dirty="0">
                <a:solidFill>
                  <a:schemeClr val="tx1">
                    <a:lumMod val="85000"/>
                    <a:lumOff val="15000"/>
                  </a:schemeClr>
                </a:solidFill>
                <a:latin typeface="Roboto" panose="02000000000000000000" pitchFamily="2" charset="0"/>
                <a:ea typeface="Roboto" panose="02000000000000000000" pitchFamily="2" charset="0"/>
                <a:cs typeface="Cambria"/>
              </a:rPr>
              <a:t>biological characteristics </a:t>
            </a:r>
            <a:r>
              <a:rPr lang="en-US" sz="2400" spc="-5" dirty="0">
                <a:solidFill>
                  <a:schemeClr val="tx1">
                    <a:lumMod val="85000"/>
                    <a:lumOff val="15000"/>
                  </a:schemeClr>
                </a:solidFill>
                <a:latin typeface="Roboto" panose="02000000000000000000" pitchFamily="2" charset="0"/>
                <a:ea typeface="Roboto" panose="02000000000000000000" pitchFamily="2" charset="0"/>
                <a:cs typeface="Cambria"/>
              </a:rPr>
              <a:t>of </a:t>
            </a:r>
            <a:r>
              <a:rPr lang="en-US" sz="2400" spc="-35" dirty="0">
                <a:solidFill>
                  <a:schemeClr val="tx1">
                    <a:lumMod val="85000"/>
                    <a:lumOff val="15000"/>
                  </a:schemeClr>
                </a:solidFill>
                <a:latin typeface="Roboto" panose="02000000000000000000" pitchFamily="2" charset="0"/>
                <a:ea typeface="Roboto" panose="02000000000000000000" pitchFamily="2" charset="0"/>
                <a:cs typeface="Cambria"/>
              </a:rPr>
              <a:t>any  </a:t>
            </a:r>
            <a:r>
              <a:rPr lang="en-US" sz="2400" spc="-10" dirty="0">
                <a:solidFill>
                  <a:schemeClr val="tx1">
                    <a:lumMod val="85000"/>
                    <a:lumOff val="15000"/>
                  </a:schemeClr>
                </a:solidFill>
                <a:latin typeface="Roboto" panose="02000000000000000000" pitchFamily="2" charset="0"/>
                <a:ea typeface="Roboto" panose="02000000000000000000" pitchFamily="2" charset="0"/>
                <a:cs typeface="Cambria"/>
              </a:rPr>
              <a:t>component </a:t>
            </a:r>
            <a:r>
              <a:rPr lang="en-US" sz="2400" spc="-5" dirty="0">
                <a:solidFill>
                  <a:schemeClr val="tx1">
                    <a:lumMod val="85000"/>
                    <a:lumOff val="15000"/>
                  </a:schemeClr>
                </a:solidFill>
                <a:latin typeface="Roboto" panose="02000000000000000000" pitchFamily="2" charset="0"/>
                <a:ea typeface="Roboto" panose="02000000000000000000" pitchFamily="2" charset="0"/>
                <a:cs typeface="Cambria"/>
              </a:rPr>
              <a:t>of </a:t>
            </a:r>
            <a:r>
              <a:rPr lang="en-US" sz="2400" spc="-10" dirty="0">
                <a:solidFill>
                  <a:schemeClr val="tx1">
                    <a:lumMod val="85000"/>
                    <a:lumOff val="15000"/>
                  </a:schemeClr>
                </a:solidFill>
                <a:latin typeface="Roboto" panose="02000000000000000000" pitchFamily="2" charset="0"/>
                <a:ea typeface="Roboto" panose="02000000000000000000" pitchFamily="2" charset="0"/>
                <a:cs typeface="Cambria"/>
              </a:rPr>
              <a:t>the </a:t>
            </a:r>
            <a:r>
              <a:rPr lang="en-US" sz="2400" spc="-20" dirty="0">
                <a:solidFill>
                  <a:schemeClr val="tx1">
                    <a:lumMod val="85000"/>
                    <a:lumOff val="15000"/>
                  </a:schemeClr>
                </a:solidFill>
                <a:latin typeface="Roboto" panose="02000000000000000000" pitchFamily="2" charset="0"/>
                <a:ea typeface="Roboto" panose="02000000000000000000" pitchFamily="2" charset="0"/>
                <a:cs typeface="Cambria"/>
              </a:rPr>
              <a:t>environment </a:t>
            </a:r>
            <a:r>
              <a:rPr lang="en-US" sz="2400" spc="-15" dirty="0">
                <a:solidFill>
                  <a:schemeClr val="tx1">
                    <a:lumMod val="85000"/>
                    <a:lumOff val="15000"/>
                  </a:schemeClr>
                </a:solidFill>
                <a:latin typeface="Roboto" panose="02000000000000000000" pitchFamily="2" charset="0"/>
                <a:ea typeface="Roboto" panose="02000000000000000000" pitchFamily="2" charset="0"/>
                <a:cs typeface="Cambria"/>
              </a:rPr>
              <a:t>i.e. </a:t>
            </a:r>
            <a:r>
              <a:rPr lang="en-US" sz="2400" spc="-60" dirty="0">
                <a:solidFill>
                  <a:schemeClr val="tx1">
                    <a:lumMod val="85000"/>
                    <a:lumOff val="15000"/>
                  </a:schemeClr>
                </a:solidFill>
                <a:latin typeface="Roboto" panose="02000000000000000000" pitchFamily="2" charset="0"/>
                <a:ea typeface="Roboto" panose="02000000000000000000" pitchFamily="2" charset="0"/>
                <a:cs typeface="Cambria"/>
              </a:rPr>
              <a:t>air, </a:t>
            </a:r>
            <a:r>
              <a:rPr lang="en-US" sz="2400" spc="-55" dirty="0">
                <a:solidFill>
                  <a:schemeClr val="tx1">
                    <a:lumMod val="85000"/>
                    <a:lumOff val="15000"/>
                  </a:schemeClr>
                </a:solidFill>
                <a:latin typeface="Roboto" panose="02000000000000000000" pitchFamily="2" charset="0"/>
                <a:ea typeface="Roboto" panose="02000000000000000000" pitchFamily="2" charset="0"/>
                <a:cs typeface="Cambria"/>
              </a:rPr>
              <a:t>water, </a:t>
            </a:r>
            <a:r>
              <a:rPr lang="en-US" sz="2400" spc="-5" dirty="0">
                <a:solidFill>
                  <a:schemeClr val="tx1">
                    <a:lumMod val="85000"/>
                    <a:lumOff val="15000"/>
                  </a:schemeClr>
                </a:solidFill>
                <a:latin typeface="Roboto" panose="02000000000000000000" pitchFamily="2" charset="0"/>
                <a:ea typeface="Roboto" panose="02000000000000000000" pitchFamily="2" charset="0"/>
                <a:cs typeface="Cambria"/>
              </a:rPr>
              <a:t>soil </a:t>
            </a:r>
            <a:r>
              <a:rPr lang="en-US" sz="2400" spc="-10" dirty="0">
                <a:solidFill>
                  <a:schemeClr val="tx1">
                    <a:lumMod val="85000"/>
                    <a:lumOff val="15000"/>
                  </a:schemeClr>
                </a:solidFill>
                <a:latin typeface="Roboto" panose="02000000000000000000" pitchFamily="2" charset="0"/>
                <a:ea typeface="Roboto" panose="02000000000000000000" pitchFamily="2" charset="0"/>
                <a:cs typeface="Cambria"/>
              </a:rPr>
              <a:t>which </a:t>
            </a:r>
            <a:r>
              <a:rPr lang="en-US" sz="2400" spc="-5" dirty="0">
                <a:solidFill>
                  <a:schemeClr val="tx1">
                    <a:lumMod val="85000"/>
                    <a:lumOff val="15000"/>
                  </a:schemeClr>
                </a:solidFill>
                <a:latin typeface="Roboto" panose="02000000000000000000" pitchFamily="2" charset="0"/>
                <a:ea typeface="Roboto" panose="02000000000000000000" pitchFamily="2" charset="0"/>
                <a:cs typeface="Cambria"/>
              </a:rPr>
              <a:t>can </a:t>
            </a:r>
            <a:r>
              <a:rPr lang="en-US" sz="2400" spc="-10" dirty="0">
                <a:solidFill>
                  <a:schemeClr val="tx1">
                    <a:lumMod val="85000"/>
                    <a:lumOff val="15000"/>
                  </a:schemeClr>
                </a:solidFill>
                <a:latin typeface="Roboto" panose="02000000000000000000" pitchFamily="2" charset="0"/>
                <a:ea typeface="Roboto" panose="02000000000000000000" pitchFamily="2" charset="0"/>
                <a:cs typeface="Cambria"/>
              </a:rPr>
              <a:t>cause  </a:t>
            </a:r>
            <a:r>
              <a:rPr lang="en-US" sz="2400" spc="-5" dirty="0">
                <a:solidFill>
                  <a:schemeClr val="tx1">
                    <a:lumMod val="85000"/>
                    <a:lumOff val="15000"/>
                  </a:schemeClr>
                </a:solidFill>
                <a:latin typeface="Roboto" panose="02000000000000000000" pitchFamily="2" charset="0"/>
                <a:ea typeface="Roboto" panose="02000000000000000000" pitchFamily="2" charset="0"/>
                <a:cs typeface="Cambria"/>
              </a:rPr>
              <a:t>harmful effects on </a:t>
            </a:r>
            <a:r>
              <a:rPr lang="en-US" sz="2400" spc="-15" dirty="0">
                <a:solidFill>
                  <a:schemeClr val="tx1">
                    <a:lumMod val="85000"/>
                    <a:lumOff val="15000"/>
                  </a:schemeClr>
                </a:solidFill>
                <a:latin typeface="Roboto" panose="02000000000000000000" pitchFamily="2" charset="0"/>
                <a:ea typeface="Roboto" panose="02000000000000000000" pitchFamily="2" charset="0"/>
                <a:cs typeface="Cambria"/>
              </a:rPr>
              <a:t>various </a:t>
            </a:r>
            <a:r>
              <a:rPr lang="en-US" sz="2400" spc="-10" dirty="0">
                <a:solidFill>
                  <a:schemeClr val="tx1">
                    <a:lumMod val="85000"/>
                    <a:lumOff val="15000"/>
                  </a:schemeClr>
                </a:solidFill>
                <a:latin typeface="Roboto" panose="02000000000000000000" pitchFamily="2" charset="0"/>
                <a:ea typeface="Roboto" panose="02000000000000000000" pitchFamily="2" charset="0"/>
                <a:cs typeface="Cambria"/>
              </a:rPr>
              <a:t>forms </a:t>
            </a:r>
            <a:r>
              <a:rPr lang="en-US" sz="2400" spc="-5" dirty="0">
                <a:solidFill>
                  <a:schemeClr val="tx1">
                    <a:lumMod val="85000"/>
                    <a:lumOff val="15000"/>
                  </a:schemeClr>
                </a:solidFill>
                <a:latin typeface="Roboto" panose="02000000000000000000" pitchFamily="2" charset="0"/>
                <a:ea typeface="Roboto" panose="02000000000000000000" pitchFamily="2" charset="0"/>
                <a:cs typeface="Cambria"/>
              </a:rPr>
              <a:t>of </a:t>
            </a:r>
            <a:r>
              <a:rPr lang="en-US" sz="2400" spc="-10" dirty="0">
                <a:solidFill>
                  <a:schemeClr val="tx1">
                    <a:lumMod val="85000"/>
                    <a:lumOff val="15000"/>
                  </a:schemeClr>
                </a:solidFill>
                <a:latin typeface="Roboto" panose="02000000000000000000" pitchFamily="2" charset="0"/>
                <a:ea typeface="Roboto" panose="02000000000000000000" pitchFamily="2" charset="0"/>
                <a:cs typeface="Cambria"/>
              </a:rPr>
              <a:t>life </a:t>
            </a:r>
            <a:r>
              <a:rPr lang="en-US" sz="2400" spc="-5" dirty="0">
                <a:solidFill>
                  <a:schemeClr val="tx1">
                    <a:lumMod val="85000"/>
                    <a:lumOff val="15000"/>
                  </a:schemeClr>
                </a:solidFill>
                <a:latin typeface="Roboto" panose="02000000000000000000" pitchFamily="2" charset="0"/>
                <a:ea typeface="Roboto" panose="02000000000000000000" pitchFamily="2" charset="0"/>
                <a:cs typeface="Cambria"/>
              </a:rPr>
              <a:t>or</a:t>
            </a:r>
            <a:r>
              <a:rPr lang="en-US" sz="2400" spc="20" dirty="0">
                <a:solidFill>
                  <a:schemeClr val="tx1">
                    <a:lumMod val="85000"/>
                    <a:lumOff val="15000"/>
                  </a:schemeClr>
                </a:solidFill>
                <a:latin typeface="Roboto" panose="02000000000000000000" pitchFamily="2" charset="0"/>
                <a:ea typeface="Roboto" panose="02000000000000000000" pitchFamily="2" charset="0"/>
                <a:cs typeface="Cambria"/>
              </a:rPr>
              <a:t> </a:t>
            </a:r>
            <a:r>
              <a:rPr lang="en-US" sz="2400" spc="-35" dirty="0">
                <a:solidFill>
                  <a:schemeClr val="tx1">
                    <a:lumMod val="85000"/>
                    <a:lumOff val="15000"/>
                  </a:schemeClr>
                </a:solidFill>
                <a:latin typeface="Roboto" panose="02000000000000000000" pitchFamily="2" charset="0"/>
                <a:ea typeface="Roboto" panose="02000000000000000000" pitchFamily="2" charset="0"/>
                <a:cs typeface="Cambria"/>
              </a:rPr>
              <a:t>property.</a:t>
            </a:r>
            <a:endParaRPr lang="en-US" sz="2400" dirty="0">
              <a:solidFill>
                <a:schemeClr val="tx1">
                  <a:lumMod val="85000"/>
                  <a:lumOff val="15000"/>
                </a:schemeClr>
              </a:solidFill>
              <a:latin typeface="Roboto" panose="02000000000000000000" pitchFamily="2" charset="0"/>
              <a:ea typeface="Roboto" panose="02000000000000000000" pitchFamily="2" charset="0"/>
              <a:cs typeface="Cambria"/>
            </a:endParaRPr>
          </a:p>
          <a:p>
            <a:pPr>
              <a:lnSpc>
                <a:spcPct val="100000"/>
              </a:lnSpc>
              <a:spcBef>
                <a:spcPts val="20"/>
              </a:spcBef>
              <a:buClr>
                <a:srgbClr val="A4634E"/>
              </a:buClr>
              <a:buFont typeface="Wingdings"/>
              <a:buChar char=""/>
            </a:pPr>
            <a:endParaRPr lang="en-US" sz="1800" dirty="0">
              <a:solidFill>
                <a:schemeClr val="tx1">
                  <a:lumMod val="85000"/>
                  <a:lumOff val="15000"/>
                </a:schemeClr>
              </a:solidFill>
              <a:latin typeface="Roboto" panose="02000000000000000000" pitchFamily="2" charset="0"/>
              <a:ea typeface="Roboto" panose="02000000000000000000" pitchFamily="2" charset="0"/>
              <a:cs typeface="Times New Roman"/>
            </a:endParaRPr>
          </a:p>
          <a:p>
            <a:pPr marL="0" indent="0">
              <a:lnSpc>
                <a:spcPts val="2799"/>
              </a:lnSpc>
              <a:buNone/>
            </a:pPr>
            <a:endParaRPr lang="en-US" sz="1750" dirty="0"/>
          </a:p>
        </p:txBody>
      </p:sp>
      <p:sp>
        <p:nvSpPr>
          <p:cNvPr id="12" name="Text 9"/>
          <p:cNvSpPr/>
          <p:nvPr/>
        </p:nvSpPr>
        <p:spPr>
          <a:xfrm>
            <a:off x="5788700" y="2834878"/>
            <a:ext cx="182880" cy="416481"/>
          </a:xfrm>
          <a:prstGeom prst="rect">
            <a:avLst/>
          </a:prstGeom>
          <a:noFill/>
          <a:ln/>
        </p:spPr>
        <p:txBody>
          <a:bodyPr wrap="none" rtlCol="0" anchor="t"/>
          <a:lstStyle/>
          <a:p>
            <a:pPr marL="0" indent="0" algn="ctr">
              <a:lnSpc>
                <a:spcPts val="3281"/>
              </a:lnSpc>
              <a:buNone/>
            </a:pPr>
            <a:endParaRPr lang="en-US" sz="2624" dirty="0"/>
          </a:p>
        </p:txBody>
      </p:sp>
      <p:sp>
        <p:nvSpPr>
          <p:cNvPr id="13" name="Text 10"/>
          <p:cNvSpPr/>
          <p:nvPr/>
        </p:nvSpPr>
        <p:spPr>
          <a:xfrm>
            <a:off x="6352342" y="2869525"/>
            <a:ext cx="2221944" cy="347186"/>
          </a:xfrm>
          <a:prstGeom prst="rect">
            <a:avLst/>
          </a:prstGeom>
          <a:noFill/>
          <a:ln/>
        </p:spPr>
        <p:txBody>
          <a:bodyPr wrap="none" rtlCol="0" anchor="t"/>
          <a:lstStyle/>
          <a:p>
            <a:pPr marL="0" indent="0">
              <a:lnSpc>
                <a:spcPts val="2734"/>
              </a:lnSpc>
              <a:buNone/>
            </a:pPr>
            <a:endParaRPr lang="en-US" sz="2187" dirty="0"/>
          </a:p>
        </p:txBody>
      </p:sp>
      <p:sp>
        <p:nvSpPr>
          <p:cNvPr id="14" name="Text 11"/>
          <p:cNvSpPr/>
          <p:nvPr/>
        </p:nvSpPr>
        <p:spPr>
          <a:xfrm>
            <a:off x="6352342" y="3438882"/>
            <a:ext cx="2647950" cy="2487811"/>
          </a:xfrm>
          <a:prstGeom prst="rect">
            <a:avLst/>
          </a:prstGeom>
          <a:noFill/>
          <a:ln/>
        </p:spPr>
        <p:txBody>
          <a:bodyPr wrap="square" rtlCol="0" anchor="t"/>
          <a:lstStyle/>
          <a:p>
            <a:pPr marL="0" indent="0">
              <a:lnSpc>
                <a:spcPts val="2799"/>
              </a:lnSpc>
              <a:buNone/>
            </a:pPr>
            <a:r>
              <a:rPr lang="en-US" sz="1750" dirty="0">
                <a:solidFill>
                  <a:srgbClr val="15213F"/>
                </a:solidFill>
                <a:latin typeface="Roboto" pitchFamily="34" charset="0"/>
                <a:ea typeface="Roboto" pitchFamily="34" charset="-122"/>
                <a:cs typeface="Roboto" pitchFamily="34" charset="-120"/>
              </a:rPr>
              <a:t>.</a:t>
            </a:r>
            <a:endParaRPr lang="en-US" sz="1750" dirty="0"/>
          </a:p>
        </p:txBody>
      </p:sp>
      <p:sp>
        <p:nvSpPr>
          <p:cNvPr id="17" name="Text 14"/>
          <p:cNvSpPr/>
          <p:nvPr/>
        </p:nvSpPr>
        <p:spPr>
          <a:xfrm>
            <a:off x="9944576" y="2869525"/>
            <a:ext cx="2221944" cy="347186"/>
          </a:xfrm>
          <a:prstGeom prst="rect">
            <a:avLst/>
          </a:prstGeom>
          <a:noFill/>
          <a:ln/>
        </p:spPr>
        <p:txBody>
          <a:bodyPr wrap="none" rtlCol="0" anchor="t"/>
          <a:lstStyle/>
          <a:p>
            <a:pPr marL="0" indent="0">
              <a:lnSpc>
                <a:spcPts val="2734"/>
              </a:lnSpc>
              <a:buNone/>
            </a:pPr>
            <a:endParaRPr lang="en-US" sz="2187" dirty="0"/>
          </a:p>
        </p:txBody>
      </p:sp>
      <p:sp>
        <p:nvSpPr>
          <p:cNvPr id="18" name="Text 15"/>
          <p:cNvSpPr/>
          <p:nvPr/>
        </p:nvSpPr>
        <p:spPr>
          <a:xfrm>
            <a:off x="9944576" y="3438882"/>
            <a:ext cx="2647950" cy="3198614"/>
          </a:xfrm>
          <a:prstGeom prst="rect">
            <a:avLst/>
          </a:prstGeom>
          <a:noFill/>
          <a:ln/>
        </p:spPr>
        <p:txBody>
          <a:bodyPr wrap="square" rtlCol="0" anchor="t"/>
          <a:lstStyle/>
          <a:p>
            <a:pPr marL="0" indent="0">
              <a:lnSpc>
                <a:spcPts val="2799"/>
              </a:lnSpc>
              <a:buNone/>
            </a:pPr>
            <a:endParaRPr lang="en-US" sz="1750" dirty="0">
              <a:solidFill>
                <a:schemeClr val="tx1">
                  <a:lumMod val="85000"/>
                  <a:lumOff val="15000"/>
                </a:schemeClr>
              </a:solidFill>
            </a:endParaRPr>
          </a:p>
        </p:txBody>
      </p:sp>
      <p:pic>
        <p:nvPicPr>
          <p:cNvPr id="23" name="Picture 22">
            <a:extLst>
              <a:ext uri="{FF2B5EF4-FFF2-40B4-BE49-F238E27FC236}">
                <a16:creationId xmlns:a16="http://schemas.microsoft.com/office/drawing/2014/main" id="{554665B7-283F-470F-A622-506E5C5E88E5}"/>
              </a:ext>
            </a:extLst>
          </p:cNvPr>
          <p:cNvPicPr>
            <a:picLocks noChangeAspect="1"/>
          </p:cNvPicPr>
          <p:nvPr/>
        </p:nvPicPr>
        <p:blipFill>
          <a:blip r:embed="rId4"/>
          <a:stretch>
            <a:fillRect/>
          </a:stretch>
        </p:blipFill>
        <p:spPr>
          <a:xfrm>
            <a:off x="-30554" y="0"/>
            <a:ext cx="5762580" cy="8229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D51418-68ED-48BE-BB1B-6EF69F2293EB}"/>
              </a:ext>
            </a:extLst>
          </p:cNvPr>
          <p:cNvSpPr txBox="1"/>
          <p:nvPr/>
        </p:nvSpPr>
        <p:spPr>
          <a:xfrm>
            <a:off x="753980" y="3336758"/>
            <a:ext cx="3641558" cy="3275512"/>
          </a:xfrm>
          <a:prstGeom prst="rect">
            <a:avLst/>
          </a:prstGeom>
          <a:noFill/>
        </p:spPr>
        <p:txBody>
          <a:bodyPr wrap="square">
            <a:spAutoFit/>
          </a:bodyPr>
          <a:lstStyle/>
          <a:p>
            <a:pPr>
              <a:lnSpc>
                <a:spcPct val="150000"/>
              </a:lnSpc>
            </a:pPr>
            <a:r>
              <a:rPr lang="en-US" sz="2000" dirty="0">
                <a:solidFill>
                  <a:schemeClr val="tx1">
                    <a:lumMod val="85000"/>
                    <a:lumOff val="15000"/>
                  </a:schemeClr>
                </a:solidFill>
                <a:latin typeface="Roboto" pitchFamily="34" charset="0"/>
                <a:ea typeface="Roboto" pitchFamily="34" charset="-122"/>
                <a:cs typeface="Roboto" pitchFamily="34" charset="-120"/>
              </a:rPr>
              <a:t>Various factors contribute to environmental pollution, including industrial activities, improper waste disposal, deforestation, vehicular emissions, and the burning of fossil fuels</a:t>
            </a:r>
            <a:endParaRPr lang="en-IN" sz="2000" dirty="0"/>
          </a:p>
        </p:txBody>
      </p:sp>
      <p:sp>
        <p:nvSpPr>
          <p:cNvPr id="5" name="TextBox 4">
            <a:extLst>
              <a:ext uri="{FF2B5EF4-FFF2-40B4-BE49-F238E27FC236}">
                <a16:creationId xmlns:a16="http://schemas.microsoft.com/office/drawing/2014/main" id="{7D9312C7-F9C1-4844-86FF-517D2A3D326E}"/>
              </a:ext>
            </a:extLst>
          </p:cNvPr>
          <p:cNvSpPr txBox="1"/>
          <p:nvPr/>
        </p:nvSpPr>
        <p:spPr>
          <a:xfrm>
            <a:off x="1620253" y="2892726"/>
            <a:ext cx="9817768" cy="444032"/>
          </a:xfrm>
          <a:prstGeom prst="rect">
            <a:avLst/>
          </a:prstGeom>
          <a:noFill/>
        </p:spPr>
        <p:txBody>
          <a:bodyPr wrap="square">
            <a:spAutoFit/>
          </a:bodyPr>
          <a:lstStyle/>
          <a:p>
            <a:pPr marL="0" indent="0">
              <a:lnSpc>
                <a:spcPts val="2734"/>
              </a:lnSpc>
              <a:buNone/>
            </a:pPr>
            <a:r>
              <a:rPr lang="en-US" sz="2800" dirty="0">
                <a:solidFill>
                  <a:srgbClr val="476FD6"/>
                </a:solidFill>
                <a:latin typeface="Roboto Slab" pitchFamily="34" charset="0"/>
                <a:ea typeface="Roboto Slab" pitchFamily="34" charset="-122"/>
                <a:cs typeface="Roboto Slab" pitchFamily="34" charset="-120"/>
              </a:rPr>
              <a:t>Causes</a:t>
            </a:r>
            <a:endParaRPr lang="en-US" sz="2800" dirty="0"/>
          </a:p>
        </p:txBody>
      </p:sp>
      <p:sp>
        <p:nvSpPr>
          <p:cNvPr id="7" name="TextBox 6">
            <a:extLst>
              <a:ext uri="{FF2B5EF4-FFF2-40B4-BE49-F238E27FC236}">
                <a16:creationId xmlns:a16="http://schemas.microsoft.com/office/drawing/2014/main" id="{D313A97F-D188-4369-A21E-D435660F237D}"/>
              </a:ext>
            </a:extLst>
          </p:cNvPr>
          <p:cNvSpPr txBox="1"/>
          <p:nvPr/>
        </p:nvSpPr>
        <p:spPr>
          <a:xfrm>
            <a:off x="9336506" y="1854992"/>
            <a:ext cx="4347410" cy="2813847"/>
          </a:xfrm>
          <a:prstGeom prst="rect">
            <a:avLst/>
          </a:prstGeom>
          <a:noFill/>
        </p:spPr>
        <p:txBody>
          <a:bodyPr wrap="square">
            <a:spAutoFit/>
          </a:bodyPr>
          <a:lstStyle/>
          <a:p>
            <a:pPr marL="0" indent="0">
              <a:lnSpc>
                <a:spcPct val="150000"/>
              </a:lnSpc>
              <a:buNone/>
            </a:pPr>
            <a:r>
              <a:rPr lang="en-US" sz="2000" dirty="0">
                <a:solidFill>
                  <a:schemeClr val="tx1">
                    <a:lumMod val="85000"/>
                    <a:lumOff val="15000"/>
                  </a:schemeClr>
                </a:solidFill>
                <a:latin typeface="Roboto" pitchFamily="34" charset="0"/>
                <a:ea typeface="Roboto" pitchFamily="34" charset="-122"/>
                <a:cs typeface="Roboto" pitchFamily="34" charset="-120"/>
              </a:rPr>
              <a:t>Environmental pollution has far-reaching consequences, such as climate change, biodiversity loss, respiratory diseases, contaminated water sources, and degraded soil quality.</a:t>
            </a:r>
            <a:endParaRPr lang="en-US" sz="2000" dirty="0">
              <a:solidFill>
                <a:schemeClr val="tx1">
                  <a:lumMod val="85000"/>
                  <a:lumOff val="15000"/>
                </a:schemeClr>
              </a:solidFill>
            </a:endParaRPr>
          </a:p>
        </p:txBody>
      </p:sp>
      <p:sp>
        <p:nvSpPr>
          <p:cNvPr id="9" name="TextBox 8">
            <a:extLst>
              <a:ext uri="{FF2B5EF4-FFF2-40B4-BE49-F238E27FC236}">
                <a16:creationId xmlns:a16="http://schemas.microsoft.com/office/drawing/2014/main" id="{DD0680F2-F01E-4916-9D87-296D9F7CE29F}"/>
              </a:ext>
            </a:extLst>
          </p:cNvPr>
          <p:cNvSpPr txBox="1"/>
          <p:nvPr/>
        </p:nvSpPr>
        <p:spPr>
          <a:xfrm>
            <a:off x="10282990" y="1338629"/>
            <a:ext cx="4203031" cy="444032"/>
          </a:xfrm>
          <a:prstGeom prst="rect">
            <a:avLst/>
          </a:prstGeom>
          <a:noFill/>
        </p:spPr>
        <p:txBody>
          <a:bodyPr wrap="square">
            <a:spAutoFit/>
          </a:bodyPr>
          <a:lstStyle/>
          <a:p>
            <a:pPr marL="0" indent="0">
              <a:lnSpc>
                <a:spcPts val="2734"/>
              </a:lnSpc>
              <a:buNone/>
            </a:pPr>
            <a:r>
              <a:rPr lang="en-US" sz="2800" dirty="0">
                <a:solidFill>
                  <a:srgbClr val="476FD6"/>
                </a:solidFill>
                <a:latin typeface="Roboto Slab" pitchFamily="34" charset="0"/>
                <a:ea typeface="Roboto Slab" pitchFamily="34" charset="-122"/>
                <a:cs typeface="Roboto Slab" pitchFamily="34" charset="-120"/>
              </a:rPr>
              <a:t>Effects</a:t>
            </a:r>
            <a:endParaRPr lang="en-US" sz="2800" dirty="0"/>
          </a:p>
        </p:txBody>
      </p:sp>
      <p:pic>
        <p:nvPicPr>
          <p:cNvPr id="14" name="Picture 13">
            <a:extLst>
              <a:ext uri="{FF2B5EF4-FFF2-40B4-BE49-F238E27FC236}">
                <a16:creationId xmlns:a16="http://schemas.microsoft.com/office/drawing/2014/main" id="{9305A455-F978-46FB-A003-2D03D5EBBEC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692317" y="1443789"/>
            <a:ext cx="4347410" cy="3785938"/>
          </a:xfrm>
          <a:prstGeom prst="rect">
            <a:avLst/>
          </a:prstGeom>
        </p:spPr>
      </p:pic>
    </p:spTree>
    <p:extLst>
      <p:ext uri="{BB962C8B-B14F-4D97-AF65-F5344CB8AC3E}">
        <p14:creationId xmlns:p14="http://schemas.microsoft.com/office/powerpoint/2010/main" val="173597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B7B6AC-E8E9-4D6F-9280-BF7128023F21}"/>
              </a:ext>
            </a:extLst>
          </p:cNvPr>
          <p:cNvSpPr txBox="1"/>
          <p:nvPr/>
        </p:nvSpPr>
        <p:spPr>
          <a:xfrm>
            <a:off x="866273" y="2382590"/>
            <a:ext cx="13074315" cy="4206280"/>
          </a:xfrm>
          <a:prstGeom prst="rect">
            <a:avLst/>
          </a:prstGeom>
          <a:noFill/>
        </p:spPr>
        <p:txBody>
          <a:bodyPr wrap="square">
            <a:spAutoFit/>
          </a:bodyPr>
          <a:lstStyle/>
          <a:p>
            <a:pPr marL="12700">
              <a:lnSpc>
                <a:spcPct val="100000"/>
              </a:lnSpc>
              <a:spcBef>
                <a:spcPts val="100"/>
              </a:spcBef>
              <a:buClr>
                <a:srgbClr val="A4634E"/>
              </a:buClr>
              <a:buSzPct val="69444"/>
              <a:tabLst>
                <a:tab pos="355600" algn="l"/>
              </a:tabLst>
            </a:pPr>
            <a:endParaRPr lang="fr-FR" sz="2400" spc="-5" dirty="0">
              <a:solidFill>
                <a:schemeClr val="accent5">
                  <a:lumMod val="75000"/>
                </a:schemeClr>
              </a:solidFill>
              <a:latin typeface="Roboto" panose="02000000000000000000" pitchFamily="2" charset="0"/>
              <a:ea typeface="Roboto" panose="02000000000000000000" pitchFamily="2" charset="0"/>
              <a:cs typeface="Arial"/>
            </a:endParaRPr>
          </a:p>
          <a:p>
            <a:pPr marL="355600" indent="-342900">
              <a:lnSpc>
                <a:spcPct val="100000"/>
              </a:lnSpc>
              <a:spcBef>
                <a:spcPts val="100"/>
              </a:spcBef>
              <a:buClr>
                <a:srgbClr val="A4634E"/>
              </a:buClr>
              <a:buSzPct val="69444"/>
              <a:buFont typeface="Wingdings" panose="05000000000000000000" pitchFamily="2" charset="2"/>
              <a:buChar char="Ø"/>
              <a:tabLst>
                <a:tab pos="355600" algn="l"/>
              </a:tabLst>
            </a:pPr>
            <a:r>
              <a:rPr lang="fr-FR" sz="2400" spc="-5" dirty="0">
                <a:solidFill>
                  <a:schemeClr val="accent5">
                    <a:lumMod val="75000"/>
                  </a:schemeClr>
                </a:solidFill>
                <a:latin typeface="Roboto" panose="02000000000000000000" pitchFamily="2" charset="0"/>
                <a:ea typeface="Roboto" panose="02000000000000000000" pitchFamily="2" charset="0"/>
                <a:cs typeface="Arial"/>
              </a:rPr>
              <a:t>SOIL POLLUTION</a:t>
            </a:r>
          </a:p>
          <a:p>
            <a:pPr marL="355600" indent="-342900">
              <a:lnSpc>
                <a:spcPct val="100000"/>
              </a:lnSpc>
              <a:spcBef>
                <a:spcPts val="100"/>
              </a:spcBef>
              <a:buClr>
                <a:srgbClr val="A4634E"/>
              </a:buClr>
              <a:buSzPct val="69444"/>
              <a:buFont typeface="Wingdings"/>
              <a:buChar char=""/>
              <a:tabLst>
                <a:tab pos="355600" algn="l"/>
              </a:tabLst>
            </a:pPr>
            <a:endParaRPr lang="fr-FR" sz="2400" spc="-5" dirty="0">
              <a:solidFill>
                <a:schemeClr val="accent5">
                  <a:lumMod val="75000"/>
                </a:schemeClr>
              </a:solidFill>
              <a:latin typeface="Roboto" panose="02000000000000000000" pitchFamily="2" charset="0"/>
              <a:ea typeface="Roboto" panose="02000000000000000000" pitchFamily="2" charset="0"/>
              <a:cs typeface="Arial"/>
            </a:endParaRPr>
          </a:p>
          <a:p>
            <a:pPr marL="355600" indent="-342900">
              <a:spcBef>
                <a:spcPts val="100"/>
              </a:spcBef>
              <a:buClr>
                <a:srgbClr val="A4634E"/>
              </a:buClr>
              <a:buSzPct val="69444"/>
              <a:buFont typeface="Wingdings"/>
              <a:buChar char=""/>
              <a:tabLst>
                <a:tab pos="355600" algn="l"/>
              </a:tabLst>
            </a:pPr>
            <a:r>
              <a:rPr lang="fr-FR" sz="2400" spc="-5" dirty="0">
                <a:solidFill>
                  <a:schemeClr val="accent5">
                    <a:lumMod val="75000"/>
                  </a:schemeClr>
                </a:solidFill>
                <a:latin typeface="Roboto" panose="02000000000000000000" pitchFamily="2" charset="0"/>
                <a:ea typeface="Roboto" panose="02000000000000000000" pitchFamily="2" charset="0"/>
                <a:cs typeface="Arial"/>
              </a:rPr>
              <a:t>NOISE</a:t>
            </a:r>
            <a:r>
              <a:rPr lang="fr-FR" sz="2400" spc="-30" dirty="0">
                <a:solidFill>
                  <a:schemeClr val="accent5">
                    <a:lumMod val="75000"/>
                  </a:schemeClr>
                </a:solidFill>
                <a:latin typeface="Roboto" panose="02000000000000000000" pitchFamily="2" charset="0"/>
                <a:ea typeface="Roboto" panose="02000000000000000000" pitchFamily="2" charset="0"/>
                <a:cs typeface="Arial"/>
              </a:rPr>
              <a:t> </a:t>
            </a:r>
            <a:r>
              <a:rPr lang="fr-FR" sz="2400" spc="-5" dirty="0">
                <a:solidFill>
                  <a:schemeClr val="accent5">
                    <a:lumMod val="75000"/>
                  </a:schemeClr>
                </a:solidFill>
                <a:latin typeface="Roboto" panose="02000000000000000000" pitchFamily="2" charset="0"/>
                <a:ea typeface="Roboto" panose="02000000000000000000" pitchFamily="2" charset="0"/>
                <a:cs typeface="Arial"/>
              </a:rPr>
              <a:t>POLLUTION</a:t>
            </a:r>
          </a:p>
          <a:p>
            <a:pPr marL="12700">
              <a:lnSpc>
                <a:spcPct val="100000"/>
              </a:lnSpc>
              <a:spcBef>
                <a:spcPts val="100"/>
              </a:spcBef>
              <a:buClr>
                <a:srgbClr val="A4634E"/>
              </a:buClr>
              <a:buSzPct val="69444"/>
              <a:tabLst>
                <a:tab pos="355600" algn="l"/>
              </a:tabLst>
            </a:pPr>
            <a:endParaRPr lang="fr-FR" sz="2400" dirty="0">
              <a:solidFill>
                <a:schemeClr val="accent5">
                  <a:lumMod val="75000"/>
                </a:schemeClr>
              </a:solidFill>
              <a:latin typeface="Roboto" panose="02000000000000000000" pitchFamily="2" charset="0"/>
              <a:ea typeface="Roboto" panose="02000000000000000000" pitchFamily="2" charset="0"/>
              <a:cs typeface="Arial"/>
            </a:endParaRPr>
          </a:p>
          <a:p>
            <a:pPr marL="355600" indent="-342900">
              <a:lnSpc>
                <a:spcPct val="100000"/>
              </a:lnSpc>
              <a:spcBef>
                <a:spcPts val="5"/>
              </a:spcBef>
              <a:buClr>
                <a:srgbClr val="A4634E"/>
              </a:buClr>
              <a:buSzPct val="69444"/>
              <a:buFont typeface="Wingdings"/>
              <a:buChar char=""/>
              <a:tabLst>
                <a:tab pos="355600" algn="l"/>
              </a:tabLst>
            </a:pPr>
            <a:r>
              <a:rPr lang="fr-FR" sz="2400" spc="-5" dirty="0">
                <a:solidFill>
                  <a:schemeClr val="accent5">
                    <a:lumMod val="75000"/>
                  </a:schemeClr>
                </a:solidFill>
                <a:latin typeface="Roboto" panose="02000000000000000000" pitchFamily="2" charset="0"/>
                <a:ea typeface="Roboto" panose="02000000000000000000" pitchFamily="2" charset="0"/>
                <a:cs typeface="Arial"/>
              </a:rPr>
              <a:t>MARINE</a:t>
            </a:r>
            <a:r>
              <a:rPr lang="fr-FR" sz="2400" spc="-25" dirty="0">
                <a:solidFill>
                  <a:schemeClr val="accent5">
                    <a:lumMod val="75000"/>
                  </a:schemeClr>
                </a:solidFill>
                <a:latin typeface="Roboto" panose="02000000000000000000" pitchFamily="2" charset="0"/>
                <a:ea typeface="Roboto" panose="02000000000000000000" pitchFamily="2" charset="0"/>
                <a:cs typeface="Arial"/>
              </a:rPr>
              <a:t> </a:t>
            </a:r>
            <a:r>
              <a:rPr lang="fr-FR" sz="2400" spc="-5" dirty="0">
                <a:solidFill>
                  <a:schemeClr val="accent5">
                    <a:lumMod val="75000"/>
                  </a:schemeClr>
                </a:solidFill>
                <a:latin typeface="Roboto" panose="02000000000000000000" pitchFamily="2" charset="0"/>
                <a:ea typeface="Roboto" panose="02000000000000000000" pitchFamily="2" charset="0"/>
                <a:cs typeface="Arial"/>
              </a:rPr>
              <a:t>POLLUTION</a:t>
            </a:r>
          </a:p>
          <a:p>
            <a:pPr marL="355600" indent="-342900">
              <a:lnSpc>
                <a:spcPct val="100000"/>
              </a:lnSpc>
              <a:spcBef>
                <a:spcPts val="5"/>
              </a:spcBef>
              <a:buClr>
                <a:srgbClr val="A4634E"/>
              </a:buClr>
              <a:buSzPct val="69444"/>
              <a:buFont typeface="Wingdings"/>
              <a:buChar char=""/>
              <a:tabLst>
                <a:tab pos="355600" algn="l"/>
              </a:tabLst>
            </a:pPr>
            <a:endParaRPr lang="fr-FR" sz="2400" dirty="0">
              <a:solidFill>
                <a:schemeClr val="accent5">
                  <a:lumMod val="75000"/>
                </a:schemeClr>
              </a:solidFill>
              <a:latin typeface="Roboto" panose="02000000000000000000" pitchFamily="2" charset="0"/>
              <a:ea typeface="Roboto" panose="02000000000000000000" pitchFamily="2" charset="0"/>
              <a:cs typeface="Times New Roman"/>
            </a:endParaRPr>
          </a:p>
          <a:p>
            <a:pPr marL="355600" indent="-342900">
              <a:lnSpc>
                <a:spcPct val="100000"/>
              </a:lnSpc>
              <a:buClr>
                <a:srgbClr val="A4634E"/>
              </a:buClr>
              <a:buSzPct val="69444"/>
              <a:buFont typeface="Wingdings"/>
              <a:buChar char=""/>
              <a:tabLst>
                <a:tab pos="355600" algn="l"/>
              </a:tabLst>
            </a:pPr>
            <a:r>
              <a:rPr lang="fr-FR" sz="2400" spc="-5" dirty="0">
                <a:solidFill>
                  <a:schemeClr val="accent5">
                    <a:lumMod val="75000"/>
                  </a:schemeClr>
                </a:solidFill>
                <a:latin typeface="Roboto" panose="02000000000000000000" pitchFamily="2" charset="0"/>
                <a:ea typeface="Roboto" panose="02000000000000000000" pitchFamily="2" charset="0"/>
                <a:cs typeface="Arial"/>
              </a:rPr>
              <a:t>THERMAL</a:t>
            </a:r>
            <a:r>
              <a:rPr lang="fr-FR" sz="2400" spc="-25" dirty="0">
                <a:solidFill>
                  <a:schemeClr val="accent5">
                    <a:lumMod val="75000"/>
                  </a:schemeClr>
                </a:solidFill>
                <a:latin typeface="Roboto" panose="02000000000000000000" pitchFamily="2" charset="0"/>
                <a:ea typeface="Roboto" panose="02000000000000000000" pitchFamily="2" charset="0"/>
                <a:cs typeface="Arial"/>
              </a:rPr>
              <a:t> </a:t>
            </a:r>
            <a:r>
              <a:rPr lang="fr-FR" sz="2400" spc="-5" dirty="0">
                <a:solidFill>
                  <a:schemeClr val="accent5">
                    <a:lumMod val="75000"/>
                  </a:schemeClr>
                </a:solidFill>
                <a:latin typeface="Roboto" panose="02000000000000000000" pitchFamily="2" charset="0"/>
                <a:ea typeface="Roboto" panose="02000000000000000000" pitchFamily="2" charset="0"/>
                <a:cs typeface="Arial"/>
              </a:rPr>
              <a:t>POLLUTION</a:t>
            </a:r>
          </a:p>
          <a:p>
            <a:pPr marL="355600" indent="-342900">
              <a:lnSpc>
                <a:spcPct val="100000"/>
              </a:lnSpc>
              <a:buClr>
                <a:srgbClr val="A4634E"/>
              </a:buClr>
              <a:buSzPct val="69444"/>
              <a:buFont typeface="Wingdings"/>
              <a:buChar char=""/>
              <a:tabLst>
                <a:tab pos="355600" algn="l"/>
              </a:tabLst>
            </a:pPr>
            <a:endParaRPr lang="fr-FR" sz="2400" spc="-5" dirty="0">
              <a:solidFill>
                <a:schemeClr val="accent5">
                  <a:lumMod val="75000"/>
                </a:schemeClr>
              </a:solidFill>
              <a:latin typeface="Roboto" panose="02000000000000000000" pitchFamily="2" charset="0"/>
              <a:ea typeface="Roboto" panose="02000000000000000000" pitchFamily="2" charset="0"/>
              <a:cs typeface="Arial"/>
            </a:endParaRPr>
          </a:p>
          <a:p>
            <a:pPr marL="355600" indent="-342900">
              <a:buClr>
                <a:srgbClr val="A4634E"/>
              </a:buClr>
              <a:buSzPct val="69444"/>
              <a:buFont typeface="Wingdings"/>
              <a:buChar char=""/>
              <a:tabLst>
                <a:tab pos="355600" algn="l"/>
              </a:tabLst>
            </a:pPr>
            <a:r>
              <a:rPr lang="fr-FR" sz="2400" spc="-5" dirty="0">
                <a:solidFill>
                  <a:schemeClr val="accent5">
                    <a:lumMod val="75000"/>
                  </a:schemeClr>
                </a:solidFill>
                <a:latin typeface="Roboto" panose="02000000000000000000" pitchFamily="2" charset="0"/>
                <a:ea typeface="Roboto" panose="02000000000000000000" pitchFamily="2" charset="0"/>
                <a:cs typeface="Arial"/>
              </a:rPr>
              <a:t>NUCLEAR</a:t>
            </a:r>
            <a:r>
              <a:rPr lang="en-US" sz="2400" dirty="0">
                <a:solidFill>
                  <a:srgbClr val="476FD6"/>
                </a:solidFill>
                <a:latin typeface="Roboto Slab" pitchFamily="34" charset="0"/>
                <a:ea typeface="Roboto Slab" pitchFamily="34" charset="-122"/>
                <a:cs typeface="Roboto Slab" pitchFamily="34" charset="-120"/>
              </a:rPr>
              <a:t> HAZARDS</a:t>
            </a:r>
            <a:endParaRPr lang="en-US" sz="2400" dirty="0"/>
          </a:p>
          <a:p>
            <a:pPr marL="355600" indent="-342900">
              <a:lnSpc>
                <a:spcPct val="100000"/>
              </a:lnSpc>
              <a:buClr>
                <a:srgbClr val="A4634E"/>
              </a:buClr>
              <a:buSzPct val="69444"/>
              <a:buFont typeface="Wingdings"/>
              <a:buChar char=""/>
              <a:tabLst>
                <a:tab pos="355600" algn="l"/>
              </a:tabLst>
            </a:pPr>
            <a:endParaRPr lang="fr-FR" sz="2400" spc="-5" dirty="0">
              <a:solidFill>
                <a:schemeClr val="accent5">
                  <a:lumMod val="75000"/>
                </a:schemeClr>
              </a:solidFill>
              <a:latin typeface="Roboto" panose="02000000000000000000" pitchFamily="2" charset="0"/>
              <a:ea typeface="Roboto" panose="02000000000000000000" pitchFamily="2" charset="0"/>
              <a:cs typeface="Arial"/>
            </a:endParaRPr>
          </a:p>
        </p:txBody>
      </p:sp>
      <p:sp>
        <p:nvSpPr>
          <p:cNvPr id="5" name="TextBox 4">
            <a:extLst>
              <a:ext uri="{FF2B5EF4-FFF2-40B4-BE49-F238E27FC236}">
                <a16:creationId xmlns:a16="http://schemas.microsoft.com/office/drawing/2014/main" id="{699C65A5-BF13-47A0-BB4E-E2D91E68A328}"/>
              </a:ext>
            </a:extLst>
          </p:cNvPr>
          <p:cNvSpPr txBox="1"/>
          <p:nvPr/>
        </p:nvSpPr>
        <p:spPr>
          <a:xfrm>
            <a:off x="2871537" y="801924"/>
            <a:ext cx="7315200" cy="923330"/>
          </a:xfrm>
          <a:prstGeom prst="rect">
            <a:avLst/>
          </a:prstGeom>
          <a:noFill/>
        </p:spPr>
        <p:txBody>
          <a:bodyPr wrap="square">
            <a:spAutoFit/>
          </a:bodyPr>
          <a:lstStyle/>
          <a:p>
            <a:pPr algn="ctr"/>
            <a:r>
              <a:rPr lang="en-IN" sz="5400" b="1" u="sng" spc="-5" dirty="0">
                <a:solidFill>
                  <a:schemeClr val="accent1"/>
                </a:solidFill>
              </a:rPr>
              <a:t>TYPES </a:t>
            </a:r>
            <a:r>
              <a:rPr lang="en-IN" sz="5400" b="1" u="sng" dirty="0">
                <a:solidFill>
                  <a:schemeClr val="accent1"/>
                </a:solidFill>
              </a:rPr>
              <a:t>OF</a:t>
            </a:r>
            <a:r>
              <a:rPr lang="en-IN" sz="5400" b="1" u="sng" spc="-80" dirty="0">
                <a:solidFill>
                  <a:schemeClr val="accent1"/>
                </a:solidFill>
              </a:rPr>
              <a:t> </a:t>
            </a:r>
            <a:r>
              <a:rPr lang="en-IN" sz="5400" b="1" u="sng" spc="-20" dirty="0">
                <a:solidFill>
                  <a:schemeClr val="accent1"/>
                </a:solidFill>
              </a:rPr>
              <a:t>POLLUTION</a:t>
            </a:r>
            <a:endParaRPr lang="en-IN" sz="5400" b="1" u="sng" dirty="0">
              <a:solidFill>
                <a:schemeClr val="accent1"/>
              </a:solidFill>
            </a:endParaRPr>
          </a:p>
        </p:txBody>
      </p:sp>
    </p:spTree>
    <p:extLst>
      <p:ext uri="{BB962C8B-B14F-4D97-AF65-F5344CB8AC3E}">
        <p14:creationId xmlns:p14="http://schemas.microsoft.com/office/powerpoint/2010/main" val="3282032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chemeClr val="accent5">
              <a:lumMod val="40000"/>
              <a:lumOff val="60000"/>
            </a:schemeClr>
          </a:solidFill>
          <a:ln/>
        </p:spPr>
      </p:sp>
      <p:sp>
        <p:nvSpPr>
          <p:cNvPr id="4" name="Text 2"/>
          <p:cNvSpPr/>
          <p:nvPr/>
        </p:nvSpPr>
        <p:spPr>
          <a:xfrm>
            <a:off x="2037993" y="656987"/>
            <a:ext cx="4443889" cy="694373"/>
          </a:xfrm>
          <a:prstGeom prst="rect">
            <a:avLst/>
          </a:prstGeom>
          <a:noFill/>
          <a:ln/>
        </p:spPr>
        <p:txBody>
          <a:bodyPr wrap="none" rtlCol="0" anchor="t"/>
          <a:lstStyle/>
          <a:p>
            <a:pPr marL="0" indent="0">
              <a:lnSpc>
                <a:spcPts val="5468"/>
              </a:lnSpc>
              <a:buNone/>
            </a:pPr>
            <a:r>
              <a:rPr lang="en-US" sz="4374" dirty="0">
                <a:solidFill>
                  <a:srgbClr val="476FD6"/>
                </a:solidFill>
                <a:latin typeface="Roboto Slab" pitchFamily="34" charset="0"/>
                <a:ea typeface="Roboto Slab" pitchFamily="34" charset="-122"/>
                <a:cs typeface="Roboto Slab" pitchFamily="34" charset="-120"/>
              </a:rPr>
              <a:t>Soil Pollution</a:t>
            </a:r>
            <a:endParaRPr lang="en-US" sz="4374" dirty="0"/>
          </a:p>
        </p:txBody>
      </p:sp>
      <p:sp>
        <p:nvSpPr>
          <p:cNvPr id="5" name="Shape 3"/>
          <p:cNvSpPr/>
          <p:nvPr/>
        </p:nvSpPr>
        <p:spPr>
          <a:xfrm>
            <a:off x="2349103" y="1795701"/>
            <a:ext cx="44410" cy="5776793"/>
          </a:xfrm>
          <a:prstGeom prst="rect">
            <a:avLst/>
          </a:prstGeom>
          <a:solidFill>
            <a:srgbClr val="E7EDF9"/>
          </a:solidFill>
          <a:ln/>
        </p:spPr>
      </p:sp>
      <p:sp>
        <p:nvSpPr>
          <p:cNvPr id="6" name="Shape 4"/>
          <p:cNvSpPr/>
          <p:nvPr/>
        </p:nvSpPr>
        <p:spPr>
          <a:xfrm>
            <a:off x="2621220" y="2197001"/>
            <a:ext cx="777597" cy="44410"/>
          </a:xfrm>
          <a:prstGeom prst="rect">
            <a:avLst/>
          </a:prstGeom>
          <a:solidFill>
            <a:srgbClr val="E7EDF9"/>
          </a:solidFill>
          <a:ln/>
        </p:spPr>
      </p:sp>
      <p:sp>
        <p:nvSpPr>
          <p:cNvPr id="7" name="Shape 5"/>
          <p:cNvSpPr/>
          <p:nvPr/>
        </p:nvSpPr>
        <p:spPr>
          <a:xfrm>
            <a:off x="2121277" y="1969294"/>
            <a:ext cx="499943" cy="499943"/>
          </a:xfrm>
          <a:prstGeom prst="roundRect">
            <a:avLst>
              <a:gd name="adj" fmla="val 26667"/>
            </a:avLst>
          </a:prstGeom>
          <a:solidFill>
            <a:srgbClr val="E7EDF9"/>
          </a:solidFill>
          <a:ln/>
        </p:spPr>
      </p:sp>
      <p:sp>
        <p:nvSpPr>
          <p:cNvPr id="8" name="Text 6"/>
          <p:cNvSpPr/>
          <p:nvPr/>
        </p:nvSpPr>
        <p:spPr>
          <a:xfrm>
            <a:off x="2302609" y="2010966"/>
            <a:ext cx="137160" cy="416481"/>
          </a:xfrm>
          <a:prstGeom prst="rect">
            <a:avLst/>
          </a:prstGeom>
          <a:noFill/>
          <a:ln/>
        </p:spPr>
        <p:txBody>
          <a:bodyPr wrap="none" rtlCol="0" anchor="t"/>
          <a:lstStyle/>
          <a:p>
            <a:pPr marL="0" indent="0" algn="ctr">
              <a:lnSpc>
                <a:spcPts val="3281"/>
              </a:lnSpc>
              <a:buNone/>
            </a:pPr>
            <a:r>
              <a:rPr lang="en-US" sz="2624" dirty="0">
                <a:solidFill>
                  <a:srgbClr val="476FD6"/>
                </a:solidFill>
                <a:latin typeface="Roboto Slab" pitchFamily="34" charset="0"/>
                <a:ea typeface="Roboto Slab" pitchFamily="34" charset="-122"/>
                <a:cs typeface="Roboto Slab" pitchFamily="34" charset="-120"/>
              </a:rPr>
              <a:t>1</a:t>
            </a:r>
            <a:endParaRPr lang="en-US" sz="2624" dirty="0"/>
          </a:p>
        </p:txBody>
      </p:sp>
      <p:sp>
        <p:nvSpPr>
          <p:cNvPr id="9" name="Text 7"/>
          <p:cNvSpPr/>
          <p:nvPr/>
        </p:nvSpPr>
        <p:spPr>
          <a:xfrm>
            <a:off x="3593306" y="2017871"/>
            <a:ext cx="2221944" cy="347186"/>
          </a:xfrm>
          <a:prstGeom prst="rect">
            <a:avLst/>
          </a:prstGeom>
          <a:noFill/>
          <a:ln/>
        </p:spPr>
        <p:txBody>
          <a:bodyPr wrap="none" rtlCol="0" anchor="t"/>
          <a:lstStyle/>
          <a:p>
            <a:pPr marL="0" indent="0" algn="l">
              <a:lnSpc>
                <a:spcPts val="2734"/>
              </a:lnSpc>
              <a:buNone/>
            </a:pPr>
            <a:r>
              <a:rPr lang="en-US" sz="2187" dirty="0">
                <a:solidFill>
                  <a:srgbClr val="476FD6"/>
                </a:solidFill>
                <a:latin typeface="Roboto Slab" pitchFamily="34" charset="0"/>
                <a:ea typeface="Roboto Slab" pitchFamily="34" charset="-122"/>
                <a:cs typeface="Roboto Slab" pitchFamily="34" charset="-120"/>
              </a:rPr>
              <a:t>Contaminants</a:t>
            </a:r>
            <a:endParaRPr lang="en-US" sz="2187" dirty="0"/>
          </a:p>
        </p:txBody>
      </p:sp>
      <p:sp>
        <p:nvSpPr>
          <p:cNvPr id="10" name="Text 8"/>
          <p:cNvSpPr/>
          <p:nvPr/>
        </p:nvSpPr>
        <p:spPr>
          <a:xfrm>
            <a:off x="3593306" y="2587228"/>
            <a:ext cx="8999101" cy="710803"/>
          </a:xfrm>
          <a:prstGeom prst="rect">
            <a:avLst/>
          </a:prstGeom>
          <a:noFill/>
          <a:ln/>
        </p:spPr>
        <p:txBody>
          <a:bodyPr wrap="square" rtlCol="0" anchor="t"/>
          <a:lstStyle/>
          <a:p>
            <a:pPr marL="0" indent="0" algn="l">
              <a:lnSpc>
                <a:spcPts val="2799"/>
              </a:lnSpc>
              <a:buNone/>
            </a:pPr>
            <a:r>
              <a:rPr lang="en-US" sz="1750" dirty="0">
                <a:solidFill>
                  <a:srgbClr val="15213F"/>
                </a:solidFill>
                <a:latin typeface="Roboto" pitchFamily="34" charset="0"/>
                <a:ea typeface="Roboto" pitchFamily="34" charset="-122"/>
                <a:cs typeface="Roboto" pitchFamily="34" charset="-120"/>
              </a:rPr>
              <a:t>Soil pollution results from improper waste disposal, agricultural activities, industrial contaminants, and pesticide use, degrading soil fertility and impairing plant growth.</a:t>
            </a:r>
            <a:endParaRPr lang="en-US" sz="1750" dirty="0"/>
          </a:p>
        </p:txBody>
      </p:sp>
      <p:sp>
        <p:nvSpPr>
          <p:cNvPr id="11" name="Shape 9"/>
          <p:cNvSpPr/>
          <p:nvPr/>
        </p:nvSpPr>
        <p:spPr>
          <a:xfrm>
            <a:off x="2621220" y="4196655"/>
            <a:ext cx="777597" cy="44410"/>
          </a:xfrm>
          <a:prstGeom prst="rect">
            <a:avLst/>
          </a:prstGeom>
          <a:solidFill>
            <a:srgbClr val="E7EDF9"/>
          </a:solidFill>
          <a:ln/>
        </p:spPr>
      </p:sp>
      <p:sp>
        <p:nvSpPr>
          <p:cNvPr id="12" name="Shape 10"/>
          <p:cNvSpPr/>
          <p:nvPr/>
        </p:nvSpPr>
        <p:spPr>
          <a:xfrm>
            <a:off x="2121277" y="3968948"/>
            <a:ext cx="499943" cy="499943"/>
          </a:xfrm>
          <a:prstGeom prst="roundRect">
            <a:avLst>
              <a:gd name="adj" fmla="val 26667"/>
            </a:avLst>
          </a:prstGeom>
          <a:solidFill>
            <a:srgbClr val="E7EDF9"/>
          </a:solidFill>
          <a:ln/>
        </p:spPr>
      </p:sp>
      <p:sp>
        <p:nvSpPr>
          <p:cNvPr id="13" name="Text 11"/>
          <p:cNvSpPr/>
          <p:nvPr/>
        </p:nvSpPr>
        <p:spPr>
          <a:xfrm>
            <a:off x="2279749" y="4010620"/>
            <a:ext cx="182880" cy="416481"/>
          </a:xfrm>
          <a:prstGeom prst="rect">
            <a:avLst/>
          </a:prstGeom>
          <a:noFill/>
          <a:ln/>
        </p:spPr>
        <p:txBody>
          <a:bodyPr wrap="none" rtlCol="0" anchor="t"/>
          <a:lstStyle/>
          <a:p>
            <a:pPr marL="0" indent="0" algn="ctr">
              <a:lnSpc>
                <a:spcPts val="3281"/>
              </a:lnSpc>
              <a:buNone/>
            </a:pPr>
            <a:r>
              <a:rPr lang="en-US" sz="2624" dirty="0">
                <a:solidFill>
                  <a:srgbClr val="476FD6"/>
                </a:solidFill>
                <a:latin typeface="Roboto Slab" pitchFamily="34" charset="0"/>
                <a:ea typeface="Roboto Slab" pitchFamily="34" charset="-122"/>
                <a:cs typeface="Roboto Slab" pitchFamily="34" charset="-120"/>
              </a:rPr>
              <a:t>2</a:t>
            </a:r>
            <a:endParaRPr lang="en-US" sz="2624" dirty="0"/>
          </a:p>
        </p:txBody>
      </p:sp>
      <p:sp>
        <p:nvSpPr>
          <p:cNvPr id="14" name="Text 12"/>
          <p:cNvSpPr/>
          <p:nvPr/>
        </p:nvSpPr>
        <p:spPr>
          <a:xfrm>
            <a:off x="3593306" y="4017526"/>
            <a:ext cx="2872740" cy="347186"/>
          </a:xfrm>
          <a:prstGeom prst="rect">
            <a:avLst/>
          </a:prstGeom>
          <a:noFill/>
          <a:ln/>
        </p:spPr>
        <p:txBody>
          <a:bodyPr wrap="none" rtlCol="0" anchor="t"/>
          <a:lstStyle/>
          <a:p>
            <a:pPr marL="0" indent="0" algn="l">
              <a:lnSpc>
                <a:spcPts val="2734"/>
              </a:lnSpc>
              <a:buNone/>
            </a:pPr>
            <a:r>
              <a:rPr lang="en-US" sz="2187" dirty="0">
                <a:solidFill>
                  <a:srgbClr val="476FD6"/>
                </a:solidFill>
                <a:latin typeface="Roboto Slab" pitchFamily="34" charset="0"/>
                <a:ea typeface="Roboto Slab" pitchFamily="34" charset="-122"/>
                <a:cs typeface="Roboto Slab" pitchFamily="34" charset="-120"/>
              </a:rPr>
              <a:t>Impact on Food Chain</a:t>
            </a:r>
            <a:endParaRPr lang="en-US" sz="2187" dirty="0"/>
          </a:p>
        </p:txBody>
      </p:sp>
      <p:sp>
        <p:nvSpPr>
          <p:cNvPr id="15" name="Text 13"/>
          <p:cNvSpPr/>
          <p:nvPr/>
        </p:nvSpPr>
        <p:spPr>
          <a:xfrm>
            <a:off x="3593306" y="4586883"/>
            <a:ext cx="8999101" cy="710803"/>
          </a:xfrm>
          <a:prstGeom prst="rect">
            <a:avLst/>
          </a:prstGeom>
          <a:noFill/>
          <a:ln/>
        </p:spPr>
        <p:txBody>
          <a:bodyPr wrap="square" rtlCol="0" anchor="t"/>
          <a:lstStyle/>
          <a:p>
            <a:pPr marL="0" indent="0" algn="l">
              <a:lnSpc>
                <a:spcPts val="2799"/>
              </a:lnSpc>
              <a:buNone/>
            </a:pPr>
            <a:r>
              <a:rPr lang="en-US" sz="1750" dirty="0">
                <a:solidFill>
                  <a:srgbClr val="15213F"/>
                </a:solidFill>
                <a:latin typeface="Roboto" pitchFamily="34" charset="0"/>
                <a:ea typeface="Roboto" pitchFamily="34" charset="-122"/>
                <a:cs typeface="Roboto" pitchFamily="34" charset="-120"/>
              </a:rPr>
              <a:t>Contaminated soil affects the food chain by accumulating toxins in plants, leading to contaminated crops and potential health risks for animals and humans.</a:t>
            </a:r>
            <a:endParaRPr lang="en-US" sz="1750" dirty="0"/>
          </a:p>
        </p:txBody>
      </p:sp>
      <p:sp>
        <p:nvSpPr>
          <p:cNvPr id="16" name="Shape 14"/>
          <p:cNvSpPr/>
          <p:nvPr/>
        </p:nvSpPr>
        <p:spPr>
          <a:xfrm>
            <a:off x="2621220" y="6196310"/>
            <a:ext cx="777597" cy="44410"/>
          </a:xfrm>
          <a:prstGeom prst="rect">
            <a:avLst/>
          </a:prstGeom>
          <a:solidFill>
            <a:srgbClr val="E7EDF9"/>
          </a:solidFill>
          <a:ln/>
        </p:spPr>
      </p:sp>
      <p:sp>
        <p:nvSpPr>
          <p:cNvPr id="17" name="Shape 15"/>
          <p:cNvSpPr/>
          <p:nvPr/>
        </p:nvSpPr>
        <p:spPr>
          <a:xfrm>
            <a:off x="2121277" y="5968603"/>
            <a:ext cx="499943" cy="499943"/>
          </a:xfrm>
          <a:prstGeom prst="roundRect">
            <a:avLst>
              <a:gd name="adj" fmla="val 26667"/>
            </a:avLst>
          </a:prstGeom>
          <a:solidFill>
            <a:srgbClr val="E7EDF9"/>
          </a:solidFill>
          <a:ln/>
        </p:spPr>
      </p:sp>
      <p:sp>
        <p:nvSpPr>
          <p:cNvPr id="18" name="Text 16"/>
          <p:cNvSpPr/>
          <p:nvPr/>
        </p:nvSpPr>
        <p:spPr>
          <a:xfrm>
            <a:off x="2279749" y="6010275"/>
            <a:ext cx="182880" cy="416481"/>
          </a:xfrm>
          <a:prstGeom prst="rect">
            <a:avLst/>
          </a:prstGeom>
          <a:noFill/>
          <a:ln/>
        </p:spPr>
        <p:txBody>
          <a:bodyPr wrap="none" rtlCol="0" anchor="t"/>
          <a:lstStyle/>
          <a:p>
            <a:pPr marL="0" indent="0" algn="ctr">
              <a:lnSpc>
                <a:spcPts val="3281"/>
              </a:lnSpc>
              <a:buNone/>
            </a:pPr>
            <a:r>
              <a:rPr lang="en-US" sz="2624" dirty="0">
                <a:solidFill>
                  <a:srgbClr val="476FD6"/>
                </a:solidFill>
                <a:latin typeface="Roboto Slab" pitchFamily="34" charset="0"/>
                <a:ea typeface="Roboto Slab" pitchFamily="34" charset="-122"/>
                <a:cs typeface="Roboto Slab" pitchFamily="34" charset="-120"/>
              </a:rPr>
              <a:t>3</a:t>
            </a:r>
            <a:endParaRPr lang="en-US" sz="2624" dirty="0"/>
          </a:p>
        </p:txBody>
      </p:sp>
      <p:sp>
        <p:nvSpPr>
          <p:cNvPr id="19" name="Text 17"/>
          <p:cNvSpPr/>
          <p:nvPr/>
        </p:nvSpPr>
        <p:spPr>
          <a:xfrm>
            <a:off x="3593306" y="6017181"/>
            <a:ext cx="3284220" cy="347186"/>
          </a:xfrm>
          <a:prstGeom prst="rect">
            <a:avLst/>
          </a:prstGeom>
          <a:noFill/>
          <a:ln/>
        </p:spPr>
        <p:txBody>
          <a:bodyPr wrap="none" rtlCol="0" anchor="t"/>
          <a:lstStyle/>
          <a:p>
            <a:pPr marL="0" indent="0" algn="l">
              <a:lnSpc>
                <a:spcPts val="2734"/>
              </a:lnSpc>
              <a:buNone/>
            </a:pPr>
            <a:r>
              <a:rPr lang="en-US" sz="2187" dirty="0">
                <a:solidFill>
                  <a:srgbClr val="476FD6"/>
                </a:solidFill>
                <a:latin typeface="Roboto Slab" pitchFamily="34" charset="0"/>
                <a:ea typeface="Roboto Slab" pitchFamily="34" charset="-122"/>
                <a:cs typeface="Roboto Slab" pitchFamily="34" charset="-120"/>
              </a:rPr>
              <a:t>Remediation Techniques</a:t>
            </a:r>
            <a:endParaRPr lang="en-US" sz="2187" dirty="0"/>
          </a:p>
        </p:txBody>
      </p:sp>
      <p:sp>
        <p:nvSpPr>
          <p:cNvPr id="20" name="Text 18"/>
          <p:cNvSpPr/>
          <p:nvPr/>
        </p:nvSpPr>
        <p:spPr>
          <a:xfrm>
            <a:off x="3593306" y="6586538"/>
            <a:ext cx="8999101" cy="1113673"/>
          </a:xfrm>
          <a:prstGeom prst="rect">
            <a:avLst/>
          </a:prstGeom>
          <a:noFill/>
          <a:ln/>
        </p:spPr>
        <p:txBody>
          <a:bodyPr wrap="square" rtlCol="0" anchor="t"/>
          <a:lstStyle/>
          <a:p>
            <a:pPr marL="0" indent="0" algn="l">
              <a:lnSpc>
                <a:spcPts val="2799"/>
              </a:lnSpc>
              <a:buNone/>
            </a:pPr>
            <a:r>
              <a:rPr lang="en-US" sz="1750" dirty="0">
                <a:solidFill>
                  <a:srgbClr val="15213F"/>
                </a:solidFill>
                <a:latin typeface="Roboto" pitchFamily="34" charset="0"/>
                <a:ea typeface="Roboto" pitchFamily="34" charset="-122"/>
                <a:cs typeface="Roboto" pitchFamily="34" charset="-120"/>
              </a:rPr>
              <a:t>Remediation methods include soil remediation technologies, sustainable farming practices, and soil conservation programs to restore soil health and protect agricultural productivity.</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A43A56-7D4F-4929-93C8-8DEF84900DCA}"/>
              </a:ext>
            </a:extLst>
          </p:cNvPr>
          <p:cNvSpPr txBox="1"/>
          <p:nvPr/>
        </p:nvSpPr>
        <p:spPr>
          <a:xfrm>
            <a:off x="6015789" y="1935383"/>
            <a:ext cx="8085220" cy="4549964"/>
          </a:xfrm>
          <a:prstGeom prst="rect">
            <a:avLst/>
          </a:prstGeom>
          <a:noFill/>
        </p:spPr>
        <p:txBody>
          <a:bodyPr wrap="square">
            <a:spAutoFit/>
          </a:bodyPr>
          <a:lstStyle/>
          <a:p>
            <a:pPr marL="355600" indent="-342900" algn="just">
              <a:lnSpc>
                <a:spcPct val="100000"/>
              </a:lnSpc>
              <a:spcBef>
                <a:spcPts val="95"/>
              </a:spcBef>
              <a:buClr>
                <a:srgbClr val="EFA12D"/>
              </a:buClr>
              <a:buSzPct val="69642"/>
              <a:buFont typeface="Wingdings"/>
              <a:buChar char=""/>
              <a:tabLst>
                <a:tab pos="355600" algn="l"/>
              </a:tabLst>
            </a:pPr>
            <a:r>
              <a:rPr lang="en-US" sz="2400" b="1" spc="-10" dirty="0">
                <a:solidFill>
                  <a:srgbClr val="C00000"/>
                </a:solidFill>
                <a:latin typeface="Cambria"/>
                <a:cs typeface="Cambria"/>
              </a:rPr>
              <a:t>Noise pollution </a:t>
            </a:r>
            <a:r>
              <a:rPr lang="en-US" sz="2400" b="1" spc="-5" dirty="0">
                <a:solidFill>
                  <a:srgbClr val="4E3A2F"/>
                </a:solidFill>
                <a:latin typeface="Cambria"/>
                <a:cs typeface="Cambria"/>
              </a:rPr>
              <a:t>is </a:t>
            </a:r>
            <a:r>
              <a:rPr lang="en-US" sz="2400" b="1" spc="-35" dirty="0">
                <a:solidFill>
                  <a:srgbClr val="4E3A2F"/>
                </a:solidFill>
                <a:latin typeface="Cambria"/>
                <a:cs typeface="Cambria"/>
              </a:rPr>
              <a:t>excessive,</a:t>
            </a:r>
            <a:r>
              <a:rPr lang="en-US" sz="2400" b="1" spc="30" dirty="0">
                <a:solidFill>
                  <a:srgbClr val="4E3A2F"/>
                </a:solidFill>
                <a:latin typeface="Cambria"/>
                <a:cs typeface="Cambria"/>
              </a:rPr>
              <a:t> </a:t>
            </a:r>
            <a:r>
              <a:rPr lang="en-US" sz="2400" b="1" spc="-10" dirty="0">
                <a:solidFill>
                  <a:srgbClr val="4E3A2F"/>
                </a:solidFill>
                <a:latin typeface="Cambria"/>
                <a:cs typeface="Cambria"/>
              </a:rPr>
              <a:t>displeasing</a:t>
            </a:r>
            <a:endParaRPr lang="en-US" sz="2400" dirty="0">
              <a:latin typeface="Cambria"/>
              <a:cs typeface="Cambria"/>
            </a:endParaRPr>
          </a:p>
          <a:p>
            <a:pPr marL="355600" marR="5080" algn="just">
              <a:lnSpc>
                <a:spcPct val="100000"/>
              </a:lnSpc>
            </a:pPr>
            <a:r>
              <a:rPr lang="en-US" sz="2400" b="1" spc="-5" dirty="0">
                <a:solidFill>
                  <a:srgbClr val="4E3A2F"/>
                </a:solidFill>
                <a:latin typeface="Cambria"/>
                <a:cs typeface="Cambria"/>
              </a:rPr>
              <a:t>human, </a:t>
            </a:r>
            <a:r>
              <a:rPr lang="en-US" sz="2400" b="1" spc="-10" dirty="0">
                <a:solidFill>
                  <a:srgbClr val="4E3A2F"/>
                </a:solidFill>
                <a:latin typeface="Cambria"/>
                <a:cs typeface="Cambria"/>
              </a:rPr>
              <a:t>animal, </a:t>
            </a:r>
            <a:r>
              <a:rPr lang="en-US" sz="2400" b="1" spc="-5" dirty="0">
                <a:solidFill>
                  <a:srgbClr val="4E3A2F"/>
                </a:solidFill>
                <a:latin typeface="Cambria"/>
                <a:cs typeface="Cambria"/>
              </a:rPr>
              <a:t>or </a:t>
            </a:r>
            <a:r>
              <a:rPr lang="en-US" sz="2400" b="1" spc="-10" dirty="0">
                <a:solidFill>
                  <a:srgbClr val="4E3A2F"/>
                </a:solidFill>
                <a:latin typeface="Cambria"/>
                <a:cs typeface="Cambria"/>
              </a:rPr>
              <a:t>machine-created </a:t>
            </a:r>
            <a:r>
              <a:rPr lang="en-US" sz="2400" b="1" spc="-15" dirty="0">
                <a:solidFill>
                  <a:srgbClr val="4E3A2F"/>
                </a:solidFill>
                <a:latin typeface="Cambria"/>
                <a:cs typeface="Cambria"/>
              </a:rPr>
              <a:t>environmental  </a:t>
            </a:r>
            <a:r>
              <a:rPr lang="en-US" sz="2400" b="1" spc="-5" dirty="0">
                <a:solidFill>
                  <a:srgbClr val="4E3A2F"/>
                </a:solidFill>
                <a:latin typeface="Cambria"/>
                <a:cs typeface="Cambria"/>
              </a:rPr>
              <a:t>noise </a:t>
            </a:r>
            <a:r>
              <a:rPr lang="en-US" sz="2400" b="1" spc="-10" dirty="0">
                <a:solidFill>
                  <a:srgbClr val="4E3A2F"/>
                </a:solidFill>
                <a:latin typeface="Cambria"/>
                <a:cs typeface="Cambria"/>
              </a:rPr>
              <a:t>that disrupts the </a:t>
            </a:r>
            <a:r>
              <a:rPr lang="en-US" sz="2400" b="1" spc="-15" dirty="0">
                <a:solidFill>
                  <a:srgbClr val="4E3A2F"/>
                </a:solidFill>
                <a:latin typeface="Cambria"/>
                <a:cs typeface="Cambria"/>
              </a:rPr>
              <a:t>activity </a:t>
            </a:r>
            <a:r>
              <a:rPr lang="en-US" sz="2400" b="1" spc="-5" dirty="0">
                <a:solidFill>
                  <a:srgbClr val="4E3A2F"/>
                </a:solidFill>
                <a:latin typeface="Cambria"/>
                <a:cs typeface="Cambria"/>
              </a:rPr>
              <a:t>or balance of human  or </a:t>
            </a:r>
            <a:r>
              <a:rPr lang="en-US" sz="2400" b="1" spc="-10" dirty="0">
                <a:solidFill>
                  <a:srgbClr val="4E3A2F"/>
                </a:solidFill>
                <a:latin typeface="Cambria"/>
                <a:cs typeface="Cambria"/>
              </a:rPr>
              <a:t>animal</a:t>
            </a:r>
            <a:r>
              <a:rPr lang="en-US" sz="2400" b="1" spc="-15" dirty="0">
                <a:solidFill>
                  <a:srgbClr val="4E3A2F"/>
                </a:solidFill>
                <a:latin typeface="Cambria"/>
                <a:cs typeface="Cambria"/>
              </a:rPr>
              <a:t> life.</a:t>
            </a:r>
            <a:endParaRPr lang="en-US" sz="2400" dirty="0">
              <a:latin typeface="Cambria"/>
              <a:cs typeface="Cambria"/>
            </a:endParaRPr>
          </a:p>
          <a:p>
            <a:pPr>
              <a:lnSpc>
                <a:spcPct val="100000"/>
              </a:lnSpc>
              <a:spcBef>
                <a:spcPts val="50"/>
              </a:spcBef>
            </a:pPr>
            <a:endParaRPr lang="en-US" sz="2400" dirty="0">
              <a:latin typeface="Times New Roman"/>
              <a:cs typeface="Times New Roman"/>
            </a:endParaRPr>
          </a:p>
          <a:p>
            <a:pPr marL="355600" marR="460375" indent="-342900">
              <a:lnSpc>
                <a:spcPct val="100000"/>
              </a:lnSpc>
              <a:buClr>
                <a:srgbClr val="EFA12D"/>
              </a:buClr>
              <a:buSzPct val="69642"/>
              <a:buFont typeface="Wingdings"/>
              <a:buChar char=""/>
              <a:tabLst>
                <a:tab pos="355600" algn="l"/>
              </a:tabLst>
            </a:pPr>
            <a:r>
              <a:rPr lang="en-US" sz="2400" b="1" spc="-5" dirty="0">
                <a:solidFill>
                  <a:srgbClr val="4E3A2F"/>
                </a:solidFill>
                <a:latin typeface="Cambria"/>
                <a:cs typeface="Cambria"/>
              </a:rPr>
              <a:t>Sound </a:t>
            </a:r>
            <a:r>
              <a:rPr lang="en-US" sz="2400" b="1" spc="-10" dirty="0">
                <a:solidFill>
                  <a:srgbClr val="4E3A2F"/>
                </a:solidFill>
                <a:latin typeface="Cambria"/>
                <a:cs typeface="Cambria"/>
              </a:rPr>
              <a:t>becomes undesirable when </a:t>
            </a:r>
            <a:r>
              <a:rPr lang="en-US" sz="2400" b="1" spc="-5" dirty="0">
                <a:solidFill>
                  <a:srgbClr val="4E3A2F"/>
                </a:solidFill>
                <a:latin typeface="Cambria"/>
                <a:cs typeface="Cambria"/>
              </a:rPr>
              <a:t>it </a:t>
            </a:r>
            <a:r>
              <a:rPr lang="en-US" sz="2400" b="1" spc="-10" dirty="0">
                <a:solidFill>
                  <a:srgbClr val="4E3A2F"/>
                </a:solidFill>
                <a:latin typeface="Cambria"/>
                <a:cs typeface="Cambria"/>
              </a:rPr>
              <a:t>disturbs the  </a:t>
            </a:r>
            <a:r>
              <a:rPr lang="en-US" sz="2400" b="1" spc="-5" dirty="0">
                <a:solidFill>
                  <a:srgbClr val="4E3A2F"/>
                </a:solidFill>
                <a:latin typeface="Cambria"/>
                <a:cs typeface="Cambria"/>
              </a:rPr>
              <a:t>normal </a:t>
            </a:r>
            <a:r>
              <a:rPr lang="en-US" sz="2400" b="1" spc="-15" dirty="0">
                <a:solidFill>
                  <a:srgbClr val="4E3A2F"/>
                </a:solidFill>
                <a:latin typeface="Cambria"/>
                <a:cs typeface="Cambria"/>
              </a:rPr>
              <a:t>activities </a:t>
            </a:r>
            <a:r>
              <a:rPr lang="en-US" sz="2400" b="1" spc="-5" dirty="0">
                <a:solidFill>
                  <a:srgbClr val="4E3A2F"/>
                </a:solidFill>
                <a:latin typeface="Cambria"/>
                <a:cs typeface="Cambria"/>
              </a:rPr>
              <a:t>such as </a:t>
            </a:r>
            <a:r>
              <a:rPr lang="en-US" sz="2400" b="1" spc="-15" dirty="0">
                <a:solidFill>
                  <a:srgbClr val="4E3A2F"/>
                </a:solidFill>
                <a:latin typeface="Cambria"/>
                <a:cs typeface="Cambria"/>
              </a:rPr>
              <a:t>working, </a:t>
            </a:r>
            <a:r>
              <a:rPr lang="en-US" sz="2400" b="1" spc="-5" dirty="0">
                <a:solidFill>
                  <a:srgbClr val="4E3A2F"/>
                </a:solidFill>
                <a:latin typeface="Cambria"/>
                <a:cs typeface="Cambria"/>
              </a:rPr>
              <a:t>sleeping, </a:t>
            </a:r>
            <a:r>
              <a:rPr lang="en-US" sz="2400" b="1" spc="-10" dirty="0">
                <a:solidFill>
                  <a:srgbClr val="4E3A2F"/>
                </a:solidFill>
                <a:latin typeface="Cambria"/>
                <a:cs typeface="Cambria"/>
              </a:rPr>
              <a:t>and  during</a:t>
            </a:r>
            <a:r>
              <a:rPr lang="en-US" sz="2400" b="1" spc="-20" dirty="0">
                <a:solidFill>
                  <a:srgbClr val="4E3A2F"/>
                </a:solidFill>
                <a:latin typeface="Cambria"/>
                <a:cs typeface="Cambria"/>
              </a:rPr>
              <a:t> </a:t>
            </a:r>
            <a:r>
              <a:rPr lang="en-US" sz="2400" b="1" spc="-15" dirty="0">
                <a:solidFill>
                  <a:srgbClr val="4E3A2F"/>
                </a:solidFill>
                <a:latin typeface="Cambria"/>
                <a:cs typeface="Cambria"/>
              </a:rPr>
              <a:t>conversations.</a:t>
            </a:r>
            <a:endParaRPr lang="en-US" sz="2400" dirty="0">
              <a:latin typeface="Cambria"/>
              <a:cs typeface="Cambria"/>
            </a:endParaRPr>
          </a:p>
          <a:p>
            <a:pPr>
              <a:lnSpc>
                <a:spcPct val="100000"/>
              </a:lnSpc>
              <a:spcBef>
                <a:spcPts val="50"/>
              </a:spcBef>
              <a:buClr>
                <a:srgbClr val="EFA12D"/>
              </a:buClr>
              <a:buFont typeface="Wingdings"/>
              <a:buChar char=""/>
            </a:pPr>
            <a:endParaRPr lang="en-US" sz="2400" dirty="0">
              <a:latin typeface="Times New Roman"/>
              <a:cs typeface="Times New Roman"/>
            </a:endParaRPr>
          </a:p>
          <a:p>
            <a:pPr marL="355600" marR="147955" indent="-342900">
              <a:lnSpc>
                <a:spcPct val="100000"/>
              </a:lnSpc>
              <a:buClr>
                <a:srgbClr val="EFA12D"/>
              </a:buClr>
              <a:buSzPct val="69642"/>
              <a:buFont typeface="Wingdings"/>
              <a:buChar char=""/>
              <a:tabLst>
                <a:tab pos="355600" algn="l"/>
              </a:tabLst>
            </a:pPr>
            <a:r>
              <a:rPr lang="en-US" sz="2400" b="1" spc="-45" dirty="0">
                <a:solidFill>
                  <a:srgbClr val="4E3A2F"/>
                </a:solidFill>
                <a:latin typeface="Cambria"/>
                <a:cs typeface="Cambria"/>
              </a:rPr>
              <a:t>World </a:t>
            </a:r>
            <a:r>
              <a:rPr lang="en-US" sz="2400" b="1" spc="-5" dirty="0">
                <a:solidFill>
                  <a:srgbClr val="4E3A2F"/>
                </a:solidFill>
                <a:latin typeface="Cambria"/>
                <a:cs typeface="Cambria"/>
              </a:rPr>
              <a:t>Health </a:t>
            </a:r>
            <a:r>
              <a:rPr lang="en-US" sz="2400" b="1" spc="-10" dirty="0">
                <a:solidFill>
                  <a:srgbClr val="4E3A2F"/>
                </a:solidFill>
                <a:latin typeface="Cambria"/>
                <a:cs typeface="Cambria"/>
              </a:rPr>
              <a:t>Organization stated </a:t>
            </a:r>
            <a:r>
              <a:rPr lang="en-US" sz="2400" b="1" spc="-5" dirty="0">
                <a:solidFill>
                  <a:srgbClr val="4E3A2F"/>
                </a:solidFill>
                <a:latin typeface="Cambria"/>
                <a:cs typeface="Cambria"/>
              </a:rPr>
              <a:t>that “Noise must  be </a:t>
            </a:r>
            <a:r>
              <a:rPr lang="en-US" sz="2400" b="1" spc="-10" dirty="0">
                <a:solidFill>
                  <a:srgbClr val="4E3A2F"/>
                </a:solidFill>
                <a:latin typeface="Cambria"/>
                <a:cs typeface="Cambria"/>
              </a:rPr>
              <a:t>recognized </a:t>
            </a:r>
            <a:r>
              <a:rPr lang="en-US" sz="2400" b="1" spc="-5" dirty="0">
                <a:solidFill>
                  <a:srgbClr val="4E3A2F"/>
                </a:solidFill>
                <a:latin typeface="Cambria"/>
                <a:cs typeface="Cambria"/>
              </a:rPr>
              <a:t>as a </a:t>
            </a:r>
            <a:r>
              <a:rPr lang="en-US" sz="2400" b="1" spc="-10" dirty="0">
                <a:solidFill>
                  <a:srgbClr val="4E3A2F"/>
                </a:solidFill>
                <a:latin typeface="Cambria"/>
                <a:cs typeface="Cambria"/>
              </a:rPr>
              <a:t>major threat </a:t>
            </a:r>
            <a:r>
              <a:rPr lang="en-US" sz="2400" b="1" spc="-20" dirty="0">
                <a:solidFill>
                  <a:srgbClr val="4E3A2F"/>
                </a:solidFill>
                <a:latin typeface="Cambria"/>
                <a:cs typeface="Cambria"/>
              </a:rPr>
              <a:t>to </a:t>
            </a:r>
            <a:r>
              <a:rPr lang="en-US" sz="2400" b="1" spc="-5" dirty="0">
                <a:solidFill>
                  <a:srgbClr val="4E3A2F"/>
                </a:solidFill>
                <a:latin typeface="Cambria"/>
                <a:cs typeface="Cambria"/>
              </a:rPr>
              <a:t>human </a:t>
            </a:r>
            <a:r>
              <a:rPr lang="en-US" sz="2400" b="1" spc="-15" dirty="0">
                <a:solidFill>
                  <a:srgbClr val="4E3A2F"/>
                </a:solidFill>
                <a:latin typeface="Cambria"/>
                <a:cs typeface="Cambria"/>
              </a:rPr>
              <a:t>well-  </a:t>
            </a:r>
            <a:r>
              <a:rPr lang="en-US" sz="2400" b="1" spc="-5" dirty="0">
                <a:solidFill>
                  <a:srgbClr val="4E3A2F"/>
                </a:solidFill>
                <a:latin typeface="Cambria"/>
                <a:cs typeface="Cambria"/>
              </a:rPr>
              <a:t>being</a:t>
            </a:r>
            <a:r>
              <a:rPr lang="en-US" sz="1400" b="1" spc="-5" dirty="0">
                <a:solidFill>
                  <a:srgbClr val="4E3A2F"/>
                </a:solidFill>
                <a:latin typeface="Cambria"/>
                <a:cs typeface="Cambria"/>
              </a:rPr>
              <a:t>”</a:t>
            </a:r>
            <a:endParaRPr lang="en-US" sz="1400" dirty="0">
              <a:latin typeface="Cambria"/>
              <a:cs typeface="Cambria"/>
            </a:endParaRPr>
          </a:p>
        </p:txBody>
      </p:sp>
      <p:pic>
        <p:nvPicPr>
          <p:cNvPr id="5" name="Picture 4">
            <a:extLst>
              <a:ext uri="{FF2B5EF4-FFF2-40B4-BE49-F238E27FC236}">
                <a16:creationId xmlns:a16="http://schemas.microsoft.com/office/drawing/2014/main" id="{A75661A4-FCD7-4806-9193-A67482232F2F}"/>
              </a:ext>
            </a:extLst>
          </p:cNvPr>
          <p:cNvPicPr>
            <a:picLocks noChangeAspect="1"/>
          </p:cNvPicPr>
          <p:nvPr/>
        </p:nvPicPr>
        <p:blipFill>
          <a:blip r:embed="rId2"/>
          <a:stretch>
            <a:fillRect/>
          </a:stretch>
        </p:blipFill>
        <p:spPr>
          <a:xfrm>
            <a:off x="288758" y="895851"/>
            <a:ext cx="5598695" cy="6018295"/>
          </a:xfrm>
          <a:prstGeom prst="rect">
            <a:avLst/>
          </a:prstGeom>
        </p:spPr>
      </p:pic>
      <p:sp>
        <p:nvSpPr>
          <p:cNvPr id="7" name="TextBox 6">
            <a:extLst>
              <a:ext uri="{FF2B5EF4-FFF2-40B4-BE49-F238E27FC236}">
                <a16:creationId xmlns:a16="http://schemas.microsoft.com/office/drawing/2014/main" id="{ECB5894D-D573-478E-B86C-0C8536294FC4}"/>
              </a:ext>
            </a:extLst>
          </p:cNvPr>
          <p:cNvSpPr txBox="1"/>
          <p:nvPr/>
        </p:nvSpPr>
        <p:spPr>
          <a:xfrm>
            <a:off x="6015789" y="895852"/>
            <a:ext cx="7507705" cy="1015663"/>
          </a:xfrm>
          <a:prstGeom prst="rect">
            <a:avLst/>
          </a:prstGeom>
          <a:noFill/>
        </p:spPr>
        <p:txBody>
          <a:bodyPr wrap="square">
            <a:spAutoFit/>
          </a:bodyPr>
          <a:lstStyle/>
          <a:p>
            <a:r>
              <a:rPr lang="en-IN" sz="6000" u="sng" spc="-5" dirty="0">
                <a:solidFill>
                  <a:schemeClr val="accent1"/>
                </a:solidFill>
              </a:rPr>
              <a:t>NOISE</a:t>
            </a:r>
            <a:r>
              <a:rPr lang="en-IN" sz="6000" u="sng" spc="-55" dirty="0">
                <a:solidFill>
                  <a:schemeClr val="accent1"/>
                </a:solidFill>
              </a:rPr>
              <a:t> </a:t>
            </a:r>
            <a:r>
              <a:rPr lang="en-IN" sz="6000" u="sng" spc="-35" dirty="0">
                <a:solidFill>
                  <a:schemeClr val="accent1"/>
                </a:solidFill>
              </a:rPr>
              <a:t>POLLUTION</a:t>
            </a:r>
            <a:endParaRPr lang="en-IN" sz="6000" u="sng" dirty="0">
              <a:solidFill>
                <a:schemeClr val="accent1"/>
              </a:solidFill>
            </a:endParaRPr>
          </a:p>
        </p:txBody>
      </p:sp>
    </p:spTree>
    <p:extLst>
      <p:ext uri="{BB962C8B-B14F-4D97-AF65-F5344CB8AC3E}">
        <p14:creationId xmlns:p14="http://schemas.microsoft.com/office/powerpoint/2010/main" val="994413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171E98-FC2D-4F0B-AE23-BE980077E7AC}"/>
              </a:ext>
            </a:extLst>
          </p:cNvPr>
          <p:cNvSpPr txBox="1"/>
          <p:nvPr/>
        </p:nvSpPr>
        <p:spPr>
          <a:xfrm>
            <a:off x="1473408" y="1191769"/>
            <a:ext cx="7315200" cy="739626"/>
          </a:xfrm>
          <a:prstGeom prst="rect">
            <a:avLst/>
          </a:prstGeom>
          <a:noFill/>
        </p:spPr>
        <p:txBody>
          <a:bodyPr wrap="square">
            <a:spAutoFit/>
          </a:bodyPr>
          <a:lstStyle/>
          <a:p>
            <a:pPr marL="0" indent="0">
              <a:lnSpc>
                <a:spcPts val="5468"/>
              </a:lnSpc>
              <a:buNone/>
            </a:pPr>
            <a:r>
              <a:rPr lang="en-US" sz="3600" b="1" u="sng" dirty="0">
                <a:solidFill>
                  <a:srgbClr val="476FD6"/>
                </a:solidFill>
                <a:latin typeface="Roboto Slab" pitchFamily="34" charset="0"/>
                <a:ea typeface="Roboto Slab" pitchFamily="34" charset="-122"/>
                <a:cs typeface="Roboto Slab" pitchFamily="34" charset="-120"/>
              </a:rPr>
              <a:t>Source of Noise Pollution:</a:t>
            </a:r>
            <a:endParaRPr lang="en-US" sz="3600" b="1" u="sng" dirty="0"/>
          </a:p>
        </p:txBody>
      </p:sp>
      <p:sp>
        <p:nvSpPr>
          <p:cNvPr id="10" name="Shape 3">
            <a:extLst>
              <a:ext uri="{FF2B5EF4-FFF2-40B4-BE49-F238E27FC236}">
                <a16:creationId xmlns:a16="http://schemas.microsoft.com/office/drawing/2014/main" id="{AC04DC17-3E28-4B60-9B7E-E1CA1883A532}"/>
              </a:ext>
            </a:extLst>
          </p:cNvPr>
          <p:cNvSpPr/>
          <p:nvPr/>
        </p:nvSpPr>
        <p:spPr>
          <a:xfrm>
            <a:off x="1550474" y="4796589"/>
            <a:ext cx="3370064" cy="2277979"/>
          </a:xfrm>
          <a:prstGeom prst="roundRect">
            <a:avLst>
              <a:gd name="adj" fmla="val 3956"/>
            </a:avLst>
          </a:prstGeom>
          <a:solidFill>
            <a:srgbClr val="E7EDF9"/>
          </a:solidFill>
          <a:ln/>
        </p:spPr>
        <p:txBody>
          <a:bodyPr/>
          <a:lstStyle/>
          <a:p>
            <a:pPr marL="0" indent="0" algn="l">
              <a:lnSpc>
                <a:spcPts val="2799"/>
              </a:lnSpc>
              <a:buNone/>
            </a:pPr>
            <a:r>
              <a:rPr lang="en-US" sz="1800" dirty="0">
                <a:solidFill>
                  <a:srgbClr val="15213F"/>
                </a:solidFill>
                <a:latin typeface="Roboto" pitchFamily="34" charset="0"/>
                <a:ea typeface="Roboto" pitchFamily="34" charset="-122"/>
                <a:cs typeface="Roboto" pitchFamily="34" charset="-120"/>
              </a:rPr>
              <a:t>Noise from airplanes, cars, and trains causes hearing problems, sleep disturbances, and other health issues.</a:t>
            </a:r>
            <a:endParaRPr lang="en-US" sz="1800" dirty="0"/>
          </a:p>
        </p:txBody>
      </p:sp>
      <p:sp>
        <p:nvSpPr>
          <p:cNvPr id="12" name="Shape 3">
            <a:extLst>
              <a:ext uri="{FF2B5EF4-FFF2-40B4-BE49-F238E27FC236}">
                <a16:creationId xmlns:a16="http://schemas.microsoft.com/office/drawing/2014/main" id="{F7C0F1BD-C0D2-4D9C-BAFC-EA87B5EF22A3}"/>
              </a:ext>
            </a:extLst>
          </p:cNvPr>
          <p:cNvSpPr/>
          <p:nvPr/>
        </p:nvSpPr>
        <p:spPr>
          <a:xfrm>
            <a:off x="5418544" y="4796589"/>
            <a:ext cx="3370064" cy="2277979"/>
          </a:xfrm>
          <a:prstGeom prst="roundRect">
            <a:avLst>
              <a:gd name="adj" fmla="val 3956"/>
            </a:avLst>
          </a:prstGeom>
          <a:solidFill>
            <a:srgbClr val="E7EDF9"/>
          </a:solidFill>
          <a:ln/>
        </p:spPr>
        <p:txBody>
          <a:bodyPr/>
          <a:lstStyle/>
          <a:p>
            <a:r>
              <a:rPr lang="en-US" sz="1800" dirty="0">
                <a:solidFill>
                  <a:srgbClr val="15213F"/>
                </a:solidFill>
                <a:latin typeface="Roboto" pitchFamily="34" charset="0"/>
                <a:ea typeface="Roboto" pitchFamily="34" charset="-122"/>
                <a:cs typeface="Roboto" pitchFamily="34" charset="-120"/>
              </a:rPr>
              <a:t>Construction equipment and tools generate loud and disturbing noises, causing difficulty in sleeping and psychological discomfort</a:t>
            </a:r>
            <a:endParaRPr lang="en-IN" dirty="0"/>
          </a:p>
        </p:txBody>
      </p:sp>
      <p:sp>
        <p:nvSpPr>
          <p:cNvPr id="14" name="Shape 3">
            <a:extLst>
              <a:ext uri="{FF2B5EF4-FFF2-40B4-BE49-F238E27FC236}">
                <a16:creationId xmlns:a16="http://schemas.microsoft.com/office/drawing/2014/main" id="{09656D15-3824-4446-965F-F5F80A116A67}"/>
              </a:ext>
            </a:extLst>
          </p:cNvPr>
          <p:cNvSpPr/>
          <p:nvPr/>
        </p:nvSpPr>
        <p:spPr>
          <a:xfrm>
            <a:off x="9360569" y="4796589"/>
            <a:ext cx="3370064" cy="2277979"/>
          </a:xfrm>
          <a:prstGeom prst="roundRect">
            <a:avLst>
              <a:gd name="adj" fmla="val 3956"/>
            </a:avLst>
          </a:prstGeom>
          <a:solidFill>
            <a:srgbClr val="E7EDF9"/>
          </a:solidFill>
          <a:ln/>
        </p:spPr>
        <p:txBody>
          <a:bodyPr/>
          <a:lstStyle/>
          <a:p>
            <a:r>
              <a:rPr lang="en-US" sz="1800" dirty="0">
                <a:solidFill>
                  <a:srgbClr val="15213F"/>
                </a:solidFill>
                <a:latin typeface="Roboto" pitchFamily="34" charset="0"/>
                <a:ea typeface="Roboto" pitchFamily="34" charset="-122"/>
                <a:cs typeface="Roboto" pitchFamily="34" charset="-120"/>
              </a:rPr>
              <a:t>Excessive exposure to loud music and other entertainment noise sources can cause hearing and psychological problems</a:t>
            </a:r>
            <a:endParaRPr lang="en-IN" dirty="0"/>
          </a:p>
        </p:txBody>
      </p:sp>
      <p:pic>
        <p:nvPicPr>
          <p:cNvPr id="17" name="Picture 16">
            <a:extLst>
              <a:ext uri="{FF2B5EF4-FFF2-40B4-BE49-F238E27FC236}">
                <a16:creationId xmlns:a16="http://schemas.microsoft.com/office/drawing/2014/main" id="{56779CB5-5DE6-4D5F-805F-008179B3CF37}"/>
              </a:ext>
            </a:extLst>
          </p:cNvPr>
          <p:cNvPicPr>
            <a:picLocks noChangeAspect="1"/>
          </p:cNvPicPr>
          <p:nvPr/>
        </p:nvPicPr>
        <p:blipFill>
          <a:blip r:embed="rId2"/>
          <a:stretch>
            <a:fillRect/>
          </a:stretch>
        </p:blipFill>
        <p:spPr>
          <a:xfrm>
            <a:off x="1550474" y="2076164"/>
            <a:ext cx="3296110" cy="2038635"/>
          </a:xfrm>
          <a:prstGeom prst="rect">
            <a:avLst/>
          </a:prstGeom>
        </p:spPr>
      </p:pic>
      <p:pic>
        <p:nvPicPr>
          <p:cNvPr id="19" name="Picture 18">
            <a:extLst>
              <a:ext uri="{FF2B5EF4-FFF2-40B4-BE49-F238E27FC236}">
                <a16:creationId xmlns:a16="http://schemas.microsoft.com/office/drawing/2014/main" id="{63BBCFDC-1679-4700-A465-ABADC2C113ED}"/>
              </a:ext>
            </a:extLst>
          </p:cNvPr>
          <p:cNvPicPr>
            <a:picLocks noChangeAspect="1"/>
          </p:cNvPicPr>
          <p:nvPr/>
        </p:nvPicPr>
        <p:blipFill>
          <a:blip r:embed="rId3"/>
          <a:stretch>
            <a:fillRect/>
          </a:stretch>
        </p:blipFill>
        <p:spPr>
          <a:xfrm>
            <a:off x="5406189" y="2088843"/>
            <a:ext cx="3296110" cy="2038635"/>
          </a:xfrm>
          <a:prstGeom prst="rect">
            <a:avLst/>
          </a:prstGeom>
        </p:spPr>
      </p:pic>
      <p:pic>
        <p:nvPicPr>
          <p:cNvPr id="21" name="Picture 20">
            <a:extLst>
              <a:ext uri="{FF2B5EF4-FFF2-40B4-BE49-F238E27FC236}">
                <a16:creationId xmlns:a16="http://schemas.microsoft.com/office/drawing/2014/main" id="{F1E3953E-B75D-466B-85FE-A6C0B17270E7}"/>
              </a:ext>
            </a:extLst>
          </p:cNvPr>
          <p:cNvPicPr>
            <a:picLocks noChangeAspect="1"/>
          </p:cNvPicPr>
          <p:nvPr/>
        </p:nvPicPr>
        <p:blipFill>
          <a:blip r:embed="rId4"/>
          <a:stretch>
            <a:fillRect/>
          </a:stretch>
        </p:blipFill>
        <p:spPr>
          <a:xfrm>
            <a:off x="9261904" y="2088843"/>
            <a:ext cx="3296110" cy="2038635"/>
          </a:xfrm>
          <a:prstGeom prst="rect">
            <a:avLst/>
          </a:prstGeom>
        </p:spPr>
      </p:pic>
      <p:sp>
        <p:nvSpPr>
          <p:cNvPr id="23" name="TextBox 22">
            <a:extLst>
              <a:ext uri="{FF2B5EF4-FFF2-40B4-BE49-F238E27FC236}">
                <a16:creationId xmlns:a16="http://schemas.microsoft.com/office/drawing/2014/main" id="{611731BC-8BCF-498F-9FC4-267D7D1CFB6E}"/>
              </a:ext>
            </a:extLst>
          </p:cNvPr>
          <p:cNvSpPr txBox="1"/>
          <p:nvPr/>
        </p:nvSpPr>
        <p:spPr>
          <a:xfrm>
            <a:off x="1550474" y="4250092"/>
            <a:ext cx="2502568" cy="411203"/>
          </a:xfrm>
          <a:prstGeom prst="rect">
            <a:avLst/>
          </a:prstGeom>
          <a:noFill/>
        </p:spPr>
        <p:txBody>
          <a:bodyPr wrap="square">
            <a:spAutoFit/>
          </a:bodyPr>
          <a:lstStyle/>
          <a:p>
            <a:pPr marL="0" indent="0" algn="l">
              <a:lnSpc>
                <a:spcPts val="2734"/>
              </a:lnSpc>
              <a:buNone/>
            </a:pPr>
            <a:r>
              <a:rPr lang="en-US" sz="1800" b="1" dirty="0">
                <a:solidFill>
                  <a:srgbClr val="476FD6"/>
                </a:solidFill>
                <a:latin typeface="Roboto Slab" pitchFamily="34" charset="0"/>
                <a:ea typeface="Roboto Slab" pitchFamily="34" charset="-122"/>
                <a:cs typeface="Roboto Slab" pitchFamily="34" charset="-120"/>
              </a:rPr>
              <a:t>Transportation Noise</a:t>
            </a:r>
            <a:endParaRPr lang="en-US" sz="1800" b="1" dirty="0"/>
          </a:p>
        </p:txBody>
      </p:sp>
      <p:sp>
        <p:nvSpPr>
          <p:cNvPr id="25" name="TextBox 24">
            <a:extLst>
              <a:ext uri="{FF2B5EF4-FFF2-40B4-BE49-F238E27FC236}">
                <a16:creationId xmlns:a16="http://schemas.microsoft.com/office/drawing/2014/main" id="{631A3BB9-AD1E-42C6-9FEC-FE17AC8EE388}"/>
              </a:ext>
            </a:extLst>
          </p:cNvPr>
          <p:cNvSpPr txBox="1"/>
          <p:nvPr/>
        </p:nvSpPr>
        <p:spPr>
          <a:xfrm>
            <a:off x="5418544" y="4284926"/>
            <a:ext cx="3283755" cy="411138"/>
          </a:xfrm>
          <a:prstGeom prst="rect">
            <a:avLst/>
          </a:prstGeom>
          <a:noFill/>
        </p:spPr>
        <p:txBody>
          <a:bodyPr wrap="square">
            <a:spAutoFit/>
          </a:bodyPr>
          <a:lstStyle/>
          <a:p>
            <a:pPr marL="0" indent="0" algn="l">
              <a:lnSpc>
                <a:spcPts val="2734"/>
              </a:lnSpc>
              <a:buNone/>
            </a:pPr>
            <a:r>
              <a:rPr lang="en-US" sz="1800" b="1" dirty="0">
                <a:solidFill>
                  <a:srgbClr val="476FD6"/>
                </a:solidFill>
                <a:latin typeface="Roboto Slab" pitchFamily="34" charset="0"/>
                <a:ea typeface="Roboto Slab" pitchFamily="34" charset="-122"/>
                <a:cs typeface="Roboto Slab" pitchFamily="34" charset="-120"/>
              </a:rPr>
              <a:t>Construction Sites</a:t>
            </a:r>
            <a:endParaRPr lang="en-US" sz="1800" b="1" dirty="0"/>
          </a:p>
        </p:txBody>
      </p:sp>
      <p:sp>
        <p:nvSpPr>
          <p:cNvPr id="27" name="TextBox 26">
            <a:extLst>
              <a:ext uri="{FF2B5EF4-FFF2-40B4-BE49-F238E27FC236}">
                <a16:creationId xmlns:a16="http://schemas.microsoft.com/office/drawing/2014/main" id="{620B4356-0A4F-4929-BA25-35CB785D7F30}"/>
              </a:ext>
            </a:extLst>
          </p:cNvPr>
          <p:cNvSpPr txBox="1"/>
          <p:nvPr/>
        </p:nvSpPr>
        <p:spPr>
          <a:xfrm>
            <a:off x="9360569" y="4284861"/>
            <a:ext cx="3197445" cy="411203"/>
          </a:xfrm>
          <a:prstGeom prst="rect">
            <a:avLst/>
          </a:prstGeom>
          <a:noFill/>
        </p:spPr>
        <p:txBody>
          <a:bodyPr wrap="square">
            <a:spAutoFit/>
          </a:bodyPr>
          <a:lstStyle/>
          <a:p>
            <a:pPr marL="0" indent="0" algn="l">
              <a:lnSpc>
                <a:spcPts val="2734"/>
              </a:lnSpc>
              <a:buNone/>
            </a:pPr>
            <a:r>
              <a:rPr lang="en-US" sz="1800" b="1" dirty="0">
                <a:solidFill>
                  <a:srgbClr val="476FD6"/>
                </a:solidFill>
                <a:latin typeface="Roboto Slab" pitchFamily="34" charset="0"/>
                <a:ea typeface="Roboto Slab" pitchFamily="34" charset="-122"/>
                <a:cs typeface="Roboto Slab" pitchFamily="34" charset="-120"/>
              </a:rPr>
              <a:t>Music</a:t>
            </a:r>
            <a:endParaRPr lang="en-US" sz="1800" b="1" dirty="0"/>
          </a:p>
        </p:txBody>
      </p:sp>
    </p:spTree>
    <p:extLst>
      <p:ext uri="{BB962C8B-B14F-4D97-AF65-F5344CB8AC3E}">
        <p14:creationId xmlns:p14="http://schemas.microsoft.com/office/powerpoint/2010/main" val="2595428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chemeClr val="accent5">
              <a:lumMod val="20000"/>
              <a:lumOff val="80000"/>
            </a:schemeClr>
          </a:solidFill>
          <a:ln/>
        </p:spPr>
      </p:sp>
      <p:sp>
        <p:nvSpPr>
          <p:cNvPr id="4" name="Text 2"/>
          <p:cNvSpPr/>
          <p:nvPr/>
        </p:nvSpPr>
        <p:spPr>
          <a:xfrm>
            <a:off x="6319599" y="719971"/>
            <a:ext cx="4443889" cy="694373"/>
          </a:xfrm>
          <a:prstGeom prst="rect">
            <a:avLst/>
          </a:prstGeom>
          <a:noFill/>
          <a:ln/>
        </p:spPr>
        <p:txBody>
          <a:bodyPr wrap="none" rtlCol="0" anchor="t"/>
          <a:lstStyle/>
          <a:p>
            <a:pPr marL="0" indent="0">
              <a:lnSpc>
                <a:spcPts val="5468"/>
              </a:lnSpc>
              <a:buNone/>
            </a:pPr>
            <a:r>
              <a:rPr lang="en-US" sz="4374" dirty="0">
                <a:solidFill>
                  <a:srgbClr val="476FD6"/>
                </a:solidFill>
                <a:latin typeface="Roboto Slab" pitchFamily="34" charset="0"/>
                <a:ea typeface="Roboto Slab" pitchFamily="34" charset="-122"/>
                <a:cs typeface="Roboto Slab" pitchFamily="34" charset="-120"/>
              </a:rPr>
              <a:t>Marine Pollution</a:t>
            </a:r>
            <a:endParaRPr lang="en-US" sz="4374" dirty="0"/>
          </a:p>
        </p:txBody>
      </p:sp>
      <p:sp>
        <p:nvSpPr>
          <p:cNvPr id="5" name="Shape 3"/>
          <p:cNvSpPr/>
          <p:nvPr/>
        </p:nvSpPr>
        <p:spPr>
          <a:xfrm>
            <a:off x="6319599" y="1921193"/>
            <a:ext cx="499943" cy="499943"/>
          </a:xfrm>
          <a:prstGeom prst="roundRect">
            <a:avLst>
              <a:gd name="adj" fmla="val 26667"/>
            </a:avLst>
          </a:prstGeom>
          <a:solidFill>
            <a:srgbClr val="E7EDF9"/>
          </a:solidFill>
          <a:ln/>
        </p:spPr>
      </p:sp>
      <p:sp>
        <p:nvSpPr>
          <p:cNvPr id="6" name="Text 4"/>
          <p:cNvSpPr/>
          <p:nvPr/>
        </p:nvSpPr>
        <p:spPr>
          <a:xfrm>
            <a:off x="6500932" y="1962864"/>
            <a:ext cx="137160" cy="416481"/>
          </a:xfrm>
          <a:prstGeom prst="rect">
            <a:avLst/>
          </a:prstGeom>
          <a:noFill/>
          <a:ln/>
        </p:spPr>
        <p:txBody>
          <a:bodyPr wrap="none" rtlCol="0" anchor="t"/>
          <a:lstStyle/>
          <a:p>
            <a:pPr marL="0" indent="0" algn="ctr">
              <a:lnSpc>
                <a:spcPts val="3281"/>
              </a:lnSpc>
              <a:buNone/>
            </a:pPr>
            <a:r>
              <a:rPr lang="en-US" sz="2624" dirty="0">
                <a:solidFill>
                  <a:srgbClr val="476FD6"/>
                </a:solidFill>
                <a:latin typeface="Roboto Slab" pitchFamily="34" charset="0"/>
                <a:ea typeface="Roboto Slab" pitchFamily="34" charset="-122"/>
                <a:cs typeface="Roboto Slab" pitchFamily="34" charset="-120"/>
              </a:rPr>
              <a:t>1</a:t>
            </a:r>
            <a:endParaRPr lang="en-US" sz="2624" dirty="0"/>
          </a:p>
        </p:txBody>
      </p:sp>
      <p:sp>
        <p:nvSpPr>
          <p:cNvPr id="7" name="Text 5"/>
          <p:cNvSpPr/>
          <p:nvPr/>
        </p:nvSpPr>
        <p:spPr>
          <a:xfrm>
            <a:off x="7041713" y="1997512"/>
            <a:ext cx="2613660" cy="347186"/>
          </a:xfrm>
          <a:prstGeom prst="rect">
            <a:avLst/>
          </a:prstGeom>
          <a:noFill/>
          <a:ln/>
        </p:spPr>
        <p:txBody>
          <a:bodyPr wrap="none" rtlCol="0" anchor="t"/>
          <a:lstStyle/>
          <a:p>
            <a:pPr marL="0" indent="0">
              <a:lnSpc>
                <a:spcPts val="2734"/>
              </a:lnSpc>
              <a:buNone/>
            </a:pPr>
            <a:r>
              <a:rPr lang="en-US" sz="2187" dirty="0">
                <a:solidFill>
                  <a:srgbClr val="476FD6"/>
                </a:solidFill>
                <a:latin typeface="Roboto Slab" pitchFamily="34" charset="0"/>
                <a:ea typeface="Roboto Slab" pitchFamily="34" charset="-122"/>
                <a:cs typeface="Roboto Slab" pitchFamily="34" charset="-120"/>
              </a:rPr>
              <a:t>Sources of Pollution</a:t>
            </a:r>
            <a:endParaRPr lang="en-US" sz="2187" dirty="0"/>
          </a:p>
        </p:txBody>
      </p:sp>
      <p:sp>
        <p:nvSpPr>
          <p:cNvPr id="8" name="Text 6"/>
          <p:cNvSpPr/>
          <p:nvPr/>
        </p:nvSpPr>
        <p:spPr>
          <a:xfrm>
            <a:off x="7041713" y="2566868"/>
            <a:ext cx="2905601" cy="2132409"/>
          </a:xfrm>
          <a:prstGeom prst="rect">
            <a:avLst/>
          </a:prstGeom>
          <a:noFill/>
          <a:ln/>
        </p:spPr>
        <p:txBody>
          <a:bodyPr wrap="square" rtlCol="0" anchor="t"/>
          <a:lstStyle/>
          <a:p>
            <a:pPr marL="0" indent="0">
              <a:lnSpc>
                <a:spcPts val="2799"/>
              </a:lnSpc>
              <a:buNone/>
            </a:pPr>
            <a:r>
              <a:rPr lang="en-US" sz="1750" dirty="0">
                <a:solidFill>
                  <a:srgbClr val="15213F"/>
                </a:solidFill>
                <a:latin typeface="Roboto" pitchFamily="34" charset="0"/>
                <a:ea typeface="Roboto" pitchFamily="34" charset="-122"/>
                <a:cs typeface="Roboto" pitchFamily="34" charset="-120"/>
              </a:rPr>
              <a:t>Marine pollution stems from oil spills, plastic waste, chemical runoff, sewage disposal, and overfishing, posing severe threats to marine life and ecosystems.</a:t>
            </a:r>
            <a:endParaRPr lang="en-US" sz="1750" dirty="0"/>
          </a:p>
        </p:txBody>
      </p:sp>
      <p:sp>
        <p:nvSpPr>
          <p:cNvPr id="9" name="Shape 7"/>
          <p:cNvSpPr/>
          <p:nvPr/>
        </p:nvSpPr>
        <p:spPr>
          <a:xfrm>
            <a:off x="10169485" y="1921193"/>
            <a:ext cx="499943" cy="499943"/>
          </a:xfrm>
          <a:prstGeom prst="roundRect">
            <a:avLst>
              <a:gd name="adj" fmla="val 26667"/>
            </a:avLst>
          </a:prstGeom>
          <a:solidFill>
            <a:srgbClr val="E7EDF9"/>
          </a:solidFill>
          <a:ln/>
        </p:spPr>
      </p:sp>
      <p:sp>
        <p:nvSpPr>
          <p:cNvPr id="10" name="Text 8"/>
          <p:cNvSpPr/>
          <p:nvPr/>
        </p:nvSpPr>
        <p:spPr>
          <a:xfrm>
            <a:off x="10327958" y="1962864"/>
            <a:ext cx="182880" cy="416481"/>
          </a:xfrm>
          <a:prstGeom prst="rect">
            <a:avLst/>
          </a:prstGeom>
          <a:noFill/>
          <a:ln/>
        </p:spPr>
        <p:txBody>
          <a:bodyPr wrap="none" rtlCol="0" anchor="t"/>
          <a:lstStyle/>
          <a:p>
            <a:pPr marL="0" indent="0" algn="ctr">
              <a:lnSpc>
                <a:spcPts val="3281"/>
              </a:lnSpc>
              <a:buNone/>
            </a:pPr>
            <a:r>
              <a:rPr lang="en-US" sz="2624" dirty="0">
                <a:solidFill>
                  <a:srgbClr val="476FD6"/>
                </a:solidFill>
                <a:latin typeface="Roboto Slab" pitchFamily="34" charset="0"/>
                <a:ea typeface="Roboto Slab" pitchFamily="34" charset="-122"/>
                <a:cs typeface="Roboto Slab" pitchFamily="34" charset="-120"/>
              </a:rPr>
              <a:t>2</a:t>
            </a:r>
            <a:endParaRPr lang="en-US" sz="2624" dirty="0"/>
          </a:p>
        </p:txBody>
      </p:sp>
      <p:sp>
        <p:nvSpPr>
          <p:cNvPr id="11" name="Text 9"/>
          <p:cNvSpPr/>
          <p:nvPr/>
        </p:nvSpPr>
        <p:spPr>
          <a:xfrm>
            <a:off x="10891599" y="1997512"/>
            <a:ext cx="2905601" cy="694373"/>
          </a:xfrm>
          <a:prstGeom prst="rect">
            <a:avLst/>
          </a:prstGeom>
          <a:noFill/>
          <a:ln/>
        </p:spPr>
        <p:txBody>
          <a:bodyPr wrap="square" rtlCol="0" anchor="t"/>
          <a:lstStyle/>
          <a:p>
            <a:pPr marL="0" indent="0">
              <a:lnSpc>
                <a:spcPts val="2734"/>
              </a:lnSpc>
              <a:buNone/>
            </a:pPr>
            <a:r>
              <a:rPr lang="en-US" sz="2187" dirty="0">
                <a:solidFill>
                  <a:srgbClr val="476FD6"/>
                </a:solidFill>
                <a:latin typeface="Roboto Slab" pitchFamily="34" charset="0"/>
                <a:ea typeface="Roboto Slab" pitchFamily="34" charset="-122"/>
                <a:cs typeface="Roboto Slab" pitchFamily="34" charset="-120"/>
              </a:rPr>
              <a:t>Ecosystem Degradation</a:t>
            </a:r>
            <a:endParaRPr lang="en-US" sz="2187" dirty="0"/>
          </a:p>
        </p:txBody>
      </p:sp>
      <p:sp>
        <p:nvSpPr>
          <p:cNvPr id="12" name="Text 10"/>
          <p:cNvSpPr/>
          <p:nvPr/>
        </p:nvSpPr>
        <p:spPr>
          <a:xfrm>
            <a:off x="10891599" y="2914055"/>
            <a:ext cx="2905601" cy="2487811"/>
          </a:xfrm>
          <a:prstGeom prst="rect">
            <a:avLst/>
          </a:prstGeom>
          <a:noFill/>
          <a:ln/>
        </p:spPr>
        <p:txBody>
          <a:bodyPr wrap="square" rtlCol="0" anchor="t"/>
          <a:lstStyle/>
          <a:p>
            <a:pPr marL="0" indent="0">
              <a:lnSpc>
                <a:spcPts val="2799"/>
              </a:lnSpc>
              <a:buNone/>
            </a:pPr>
            <a:r>
              <a:rPr lang="en-US" sz="1750" dirty="0">
                <a:solidFill>
                  <a:srgbClr val="15213F"/>
                </a:solidFill>
                <a:latin typeface="Roboto" pitchFamily="34" charset="0"/>
                <a:ea typeface="Roboto" pitchFamily="34" charset="-122"/>
                <a:cs typeface="Roboto" pitchFamily="34" charset="-120"/>
              </a:rPr>
              <a:t>Marine pollution disrupts delicate ecosystems by harming corals, causing algal blooms, endangering marine species, and impairing the overall health of oceans and seas.</a:t>
            </a:r>
            <a:endParaRPr lang="en-US" sz="1750" dirty="0"/>
          </a:p>
        </p:txBody>
      </p:sp>
      <p:sp>
        <p:nvSpPr>
          <p:cNvPr id="13" name="Shape 11"/>
          <p:cNvSpPr/>
          <p:nvPr/>
        </p:nvSpPr>
        <p:spPr>
          <a:xfrm>
            <a:off x="6319599" y="5797629"/>
            <a:ext cx="499943" cy="499943"/>
          </a:xfrm>
          <a:prstGeom prst="roundRect">
            <a:avLst>
              <a:gd name="adj" fmla="val 26667"/>
            </a:avLst>
          </a:prstGeom>
          <a:solidFill>
            <a:srgbClr val="E7EDF9"/>
          </a:solidFill>
          <a:ln/>
        </p:spPr>
      </p:sp>
      <p:sp>
        <p:nvSpPr>
          <p:cNvPr id="14" name="Text 12"/>
          <p:cNvSpPr/>
          <p:nvPr/>
        </p:nvSpPr>
        <p:spPr>
          <a:xfrm>
            <a:off x="6478072" y="5839301"/>
            <a:ext cx="182880" cy="416481"/>
          </a:xfrm>
          <a:prstGeom prst="rect">
            <a:avLst/>
          </a:prstGeom>
          <a:noFill/>
          <a:ln/>
        </p:spPr>
        <p:txBody>
          <a:bodyPr wrap="none" rtlCol="0" anchor="t"/>
          <a:lstStyle/>
          <a:p>
            <a:pPr marL="0" indent="0" algn="ctr">
              <a:lnSpc>
                <a:spcPts val="3281"/>
              </a:lnSpc>
              <a:buNone/>
            </a:pPr>
            <a:r>
              <a:rPr lang="en-US" sz="2624" dirty="0">
                <a:solidFill>
                  <a:srgbClr val="476FD6"/>
                </a:solidFill>
                <a:latin typeface="Roboto Slab" pitchFamily="34" charset="0"/>
                <a:ea typeface="Roboto Slab" pitchFamily="34" charset="-122"/>
                <a:cs typeface="Roboto Slab" pitchFamily="34" charset="-120"/>
              </a:rPr>
              <a:t>3</a:t>
            </a:r>
            <a:endParaRPr lang="en-US" sz="2624" dirty="0"/>
          </a:p>
        </p:txBody>
      </p:sp>
      <p:sp>
        <p:nvSpPr>
          <p:cNvPr id="15" name="Text 13"/>
          <p:cNvSpPr/>
          <p:nvPr/>
        </p:nvSpPr>
        <p:spPr>
          <a:xfrm>
            <a:off x="7041713" y="5873948"/>
            <a:ext cx="3901440" cy="347186"/>
          </a:xfrm>
          <a:prstGeom prst="rect">
            <a:avLst/>
          </a:prstGeom>
          <a:noFill/>
          <a:ln/>
        </p:spPr>
        <p:txBody>
          <a:bodyPr wrap="none" rtlCol="0" anchor="t"/>
          <a:lstStyle/>
          <a:p>
            <a:pPr marL="0" indent="0">
              <a:lnSpc>
                <a:spcPts val="2734"/>
              </a:lnSpc>
              <a:buNone/>
            </a:pPr>
            <a:r>
              <a:rPr lang="en-US" sz="2187" dirty="0">
                <a:solidFill>
                  <a:srgbClr val="476FD6"/>
                </a:solidFill>
                <a:latin typeface="Roboto Slab" pitchFamily="34" charset="0"/>
                <a:ea typeface="Roboto Slab" pitchFamily="34" charset="-122"/>
                <a:cs typeface="Roboto Slab" pitchFamily="34" charset="-120"/>
              </a:rPr>
              <a:t>Conservation and Restoration</a:t>
            </a:r>
            <a:endParaRPr lang="en-US" sz="2187" dirty="0"/>
          </a:p>
        </p:txBody>
      </p:sp>
      <p:sp>
        <p:nvSpPr>
          <p:cNvPr id="16" name="Text 14"/>
          <p:cNvSpPr/>
          <p:nvPr/>
        </p:nvSpPr>
        <p:spPr>
          <a:xfrm>
            <a:off x="7041713" y="6443305"/>
            <a:ext cx="6755487" cy="1066205"/>
          </a:xfrm>
          <a:prstGeom prst="rect">
            <a:avLst/>
          </a:prstGeom>
          <a:noFill/>
          <a:ln/>
        </p:spPr>
        <p:txBody>
          <a:bodyPr wrap="square" rtlCol="0" anchor="t"/>
          <a:lstStyle/>
          <a:p>
            <a:pPr marL="0" indent="0">
              <a:lnSpc>
                <a:spcPts val="2799"/>
              </a:lnSpc>
              <a:buNone/>
            </a:pPr>
            <a:r>
              <a:rPr lang="en-US" sz="1750" dirty="0">
                <a:solidFill>
                  <a:srgbClr val="15213F"/>
                </a:solidFill>
                <a:latin typeface="Roboto" pitchFamily="34" charset="0"/>
                <a:ea typeface="Roboto" pitchFamily="34" charset="-122"/>
                <a:cs typeface="Roboto" pitchFamily="34" charset="-120"/>
              </a:rPr>
              <a:t>Conservation efforts involve implementing effective waste management practices, promoting sustainable fishing methods, and establishing marine protected areas.</a:t>
            </a:r>
            <a:endParaRPr lang="en-US" sz="1750" dirty="0"/>
          </a:p>
        </p:txBody>
      </p:sp>
      <p:pic>
        <p:nvPicPr>
          <p:cNvPr id="20" name="Picture 19">
            <a:extLst>
              <a:ext uri="{FF2B5EF4-FFF2-40B4-BE49-F238E27FC236}">
                <a16:creationId xmlns:a16="http://schemas.microsoft.com/office/drawing/2014/main" id="{B8393BC0-27EC-4126-ADFD-64D4AB36EE0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0"/>
            <a:ext cx="6208513" cy="8229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chemeClr val="accent5">
              <a:lumMod val="40000"/>
              <a:lumOff val="60000"/>
            </a:schemeClr>
          </a:solidFill>
          <a:ln/>
        </p:spPr>
      </p:sp>
      <p:sp>
        <p:nvSpPr>
          <p:cNvPr id="4" name="Text 2"/>
          <p:cNvSpPr/>
          <p:nvPr/>
        </p:nvSpPr>
        <p:spPr>
          <a:xfrm>
            <a:off x="2037993" y="863679"/>
            <a:ext cx="4770120" cy="694373"/>
          </a:xfrm>
          <a:prstGeom prst="rect">
            <a:avLst/>
          </a:prstGeom>
          <a:noFill/>
          <a:ln/>
        </p:spPr>
        <p:txBody>
          <a:bodyPr wrap="none" rtlCol="0" anchor="t"/>
          <a:lstStyle/>
          <a:p>
            <a:pPr marL="0" indent="0">
              <a:lnSpc>
                <a:spcPts val="5468"/>
              </a:lnSpc>
              <a:buNone/>
            </a:pPr>
            <a:r>
              <a:rPr lang="en-US" sz="4374" dirty="0">
                <a:solidFill>
                  <a:srgbClr val="476FD6"/>
                </a:solidFill>
                <a:latin typeface="Roboto Slab" pitchFamily="34" charset="0"/>
                <a:ea typeface="Roboto Slab" pitchFamily="34" charset="-122"/>
                <a:cs typeface="Roboto Slab" pitchFamily="34" charset="-120"/>
              </a:rPr>
              <a:t>Thermal Pollution</a:t>
            </a:r>
            <a:endParaRPr lang="en-US" sz="4374" dirty="0"/>
          </a:p>
        </p:txBody>
      </p:sp>
      <p:pic>
        <p:nvPicPr>
          <p:cNvPr id="5" name="Image 0" descr="preencoded.png"/>
          <p:cNvPicPr>
            <a:picLocks noChangeAspect="1"/>
          </p:cNvPicPr>
          <p:nvPr/>
        </p:nvPicPr>
        <p:blipFill>
          <a:blip r:embed="rId3"/>
          <a:stretch>
            <a:fillRect/>
          </a:stretch>
        </p:blipFill>
        <p:spPr>
          <a:xfrm>
            <a:off x="2037993" y="2002393"/>
            <a:ext cx="3295888" cy="2036921"/>
          </a:xfrm>
          <a:prstGeom prst="rect">
            <a:avLst/>
          </a:prstGeom>
        </p:spPr>
      </p:pic>
      <p:sp>
        <p:nvSpPr>
          <p:cNvPr id="6" name="Text 3"/>
          <p:cNvSpPr/>
          <p:nvPr/>
        </p:nvSpPr>
        <p:spPr>
          <a:xfrm>
            <a:off x="2037993" y="4316968"/>
            <a:ext cx="3295888" cy="694373"/>
          </a:xfrm>
          <a:prstGeom prst="rect">
            <a:avLst/>
          </a:prstGeom>
          <a:noFill/>
          <a:ln/>
        </p:spPr>
        <p:txBody>
          <a:bodyPr wrap="square" rtlCol="0" anchor="t"/>
          <a:lstStyle/>
          <a:p>
            <a:pPr marL="0" indent="0" algn="l">
              <a:lnSpc>
                <a:spcPts val="2734"/>
              </a:lnSpc>
              <a:buNone/>
            </a:pPr>
            <a:r>
              <a:rPr lang="en-US" sz="2187" dirty="0">
                <a:solidFill>
                  <a:srgbClr val="476FD6"/>
                </a:solidFill>
                <a:latin typeface="Roboto Slab" pitchFamily="34" charset="0"/>
                <a:ea typeface="Roboto Slab" pitchFamily="34" charset="-122"/>
                <a:cs typeface="Roboto Slab" pitchFamily="34" charset="-120"/>
              </a:rPr>
              <a:t>Industrial Heat Discharge</a:t>
            </a:r>
            <a:endParaRPr lang="en-US" sz="2187" dirty="0"/>
          </a:p>
        </p:txBody>
      </p:sp>
      <p:sp>
        <p:nvSpPr>
          <p:cNvPr id="7" name="Text 4"/>
          <p:cNvSpPr/>
          <p:nvPr/>
        </p:nvSpPr>
        <p:spPr>
          <a:xfrm>
            <a:off x="2037993" y="5233511"/>
            <a:ext cx="3295888" cy="2132409"/>
          </a:xfrm>
          <a:prstGeom prst="rect">
            <a:avLst/>
          </a:prstGeom>
          <a:noFill/>
          <a:ln/>
        </p:spPr>
        <p:txBody>
          <a:bodyPr wrap="square" rtlCol="0" anchor="t"/>
          <a:lstStyle/>
          <a:p>
            <a:pPr marL="0" indent="0" algn="l">
              <a:lnSpc>
                <a:spcPts val="2799"/>
              </a:lnSpc>
              <a:buNone/>
            </a:pPr>
            <a:r>
              <a:rPr lang="en-US" sz="1750" dirty="0">
                <a:solidFill>
                  <a:srgbClr val="15213F"/>
                </a:solidFill>
                <a:latin typeface="Roboto" pitchFamily="34" charset="0"/>
                <a:ea typeface="Roboto" pitchFamily="34" charset="-122"/>
                <a:cs typeface="Roboto" pitchFamily="34" charset="-120"/>
              </a:rPr>
              <a:t>Thermal pollution occurs when industrial processes release excessive heat into water bodies, leading to drastic temperature changes and negatively affecting aquatic life.</a:t>
            </a:r>
            <a:endParaRPr lang="en-US" sz="1750" dirty="0"/>
          </a:p>
        </p:txBody>
      </p:sp>
      <p:pic>
        <p:nvPicPr>
          <p:cNvPr id="8" name="Image 1" descr="preencoded.png"/>
          <p:cNvPicPr>
            <a:picLocks noChangeAspect="1"/>
          </p:cNvPicPr>
          <p:nvPr/>
        </p:nvPicPr>
        <p:blipFill>
          <a:blip r:embed="rId4"/>
          <a:stretch>
            <a:fillRect/>
          </a:stretch>
        </p:blipFill>
        <p:spPr>
          <a:xfrm>
            <a:off x="5667137" y="2002393"/>
            <a:ext cx="3296007" cy="2037040"/>
          </a:xfrm>
          <a:prstGeom prst="rect">
            <a:avLst/>
          </a:prstGeom>
        </p:spPr>
      </p:pic>
      <p:sp>
        <p:nvSpPr>
          <p:cNvPr id="9" name="Text 5"/>
          <p:cNvSpPr/>
          <p:nvPr/>
        </p:nvSpPr>
        <p:spPr>
          <a:xfrm>
            <a:off x="5667137" y="4317087"/>
            <a:ext cx="2849880" cy="347186"/>
          </a:xfrm>
          <a:prstGeom prst="rect">
            <a:avLst/>
          </a:prstGeom>
          <a:noFill/>
          <a:ln/>
        </p:spPr>
        <p:txBody>
          <a:bodyPr wrap="none" rtlCol="0" anchor="t"/>
          <a:lstStyle/>
          <a:p>
            <a:pPr marL="0" indent="0" algn="l">
              <a:lnSpc>
                <a:spcPts val="2734"/>
              </a:lnSpc>
              <a:buNone/>
            </a:pPr>
            <a:r>
              <a:rPr lang="en-US" sz="2187" dirty="0">
                <a:solidFill>
                  <a:srgbClr val="476FD6"/>
                </a:solidFill>
                <a:latin typeface="Roboto Slab" pitchFamily="34" charset="0"/>
                <a:ea typeface="Roboto Slab" pitchFamily="34" charset="-122"/>
                <a:cs typeface="Roboto Slab" pitchFamily="34" charset="-120"/>
              </a:rPr>
              <a:t>Cooling Technologies</a:t>
            </a:r>
            <a:endParaRPr lang="en-US" sz="2187" dirty="0"/>
          </a:p>
        </p:txBody>
      </p:sp>
      <p:sp>
        <p:nvSpPr>
          <p:cNvPr id="10" name="Text 6"/>
          <p:cNvSpPr/>
          <p:nvPr/>
        </p:nvSpPr>
        <p:spPr>
          <a:xfrm>
            <a:off x="5667137" y="4886444"/>
            <a:ext cx="3296007" cy="1777008"/>
          </a:xfrm>
          <a:prstGeom prst="rect">
            <a:avLst/>
          </a:prstGeom>
          <a:noFill/>
          <a:ln/>
        </p:spPr>
        <p:txBody>
          <a:bodyPr wrap="square" rtlCol="0" anchor="t"/>
          <a:lstStyle/>
          <a:p>
            <a:pPr marL="0" indent="0" algn="l">
              <a:lnSpc>
                <a:spcPts val="2799"/>
              </a:lnSpc>
              <a:buNone/>
            </a:pPr>
            <a:r>
              <a:rPr lang="en-US" sz="1750" dirty="0">
                <a:solidFill>
                  <a:srgbClr val="15213F"/>
                </a:solidFill>
                <a:latin typeface="Roboto" pitchFamily="34" charset="0"/>
                <a:ea typeface="Roboto" pitchFamily="34" charset="-122"/>
                <a:cs typeface="Roboto" pitchFamily="34" charset="-120"/>
              </a:rPr>
              <a:t>Cooling technologies like cooling towers and heat exchangers help reduce thermal pollution by dissipating heat and maintaining suitable water temperatures.</a:t>
            </a:r>
            <a:endParaRPr lang="en-US" sz="1750" dirty="0"/>
          </a:p>
        </p:txBody>
      </p:sp>
      <p:pic>
        <p:nvPicPr>
          <p:cNvPr id="11" name="Image 2" descr="preencoded.png"/>
          <p:cNvPicPr>
            <a:picLocks noChangeAspect="1"/>
          </p:cNvPicPr>
          <p:nvPr/>
        </p:nvPicPr>
        <p:blipFill>
          <a:blip r:embed="rId5"/>
          <a:stretch>
            <a:fillRect/>
          </a:stretch>
        </p:blipFill>
        <p:spPr>
          <a:xfrm>
            <a:off x="9296400" y="2002393"/>
            <a:ext cx="3296007" cy="2037040"/>
          </a:xfrm>
          <a:prstGeom prst="rect">
            <a:avLst/>
          </a:prstGeom>
        </p:spPr>
      </p:pic>
      <p:sp>
        <p:nvSpPr>
          <p:cNvPr id="12" name="Text 7"/>
          <p:cNvSpPr/>
          <p:nvPr/>
        </p:nvSpPr>
        <p:spPr>
          <a:xfrm>
            <a:off x="9296400" y="4317087"/>
            <a:ext cx="2766060" cy="347186"/>
          </a:xfrm>
          <a:prstGeom prst="rect">
            <a:avLst/>
          </a:prstGeom>
          <a:noFill/>
          <a:ln/>
        </p:spPr>
        <p:txBody>
          <a:bodyPr wrap="none" rtlCol="0" anchor="t"/>
          <a:lstStyle/>
          <a:p>
            <a:pPr marL="0" indent="0" algn="l">
              <a:lnSpc>
                <a:spcPts val="2734"/>
              </a:lnSpc>
              <a:buNone/>
            </a:pPr>
            <a:r>
              <a:rPr lang="en-US" sz="2187" dirty="0">
                <a:solidFill>
                  <a:srgbClr val="476FD6"/>
                </a:solidFill>
                <a:latin typeface="Roboto Slab" pitchFamily="34" charset="0"/>
                <a:ea typeface="Roboto Slab" pitchFamily="34" charset="-122"/>
                <a:cs typeface="Roboto Slab" pitchFamily="34" charset="-120"/>
              </a:rPr>
              <a:t>Mitigation Strategies</a:t>
            </a:r>
            <a:endParaRPr lang="en-US" sz="2187" dirty="0"/>
          </a:p>
        </p:txBody>
      </p:sp>
      <p:sp>
        <p:nvSpPr>
          <p:cNvPr id="13" name="Text 8"/>
          <p:cNvSpPr/>
          <p:nvPr/>
        </p:nvSpPr>
        <p:spPr>
          <a:xfrm>
            <a:off x="9296400" y="4886444"/>
            <a:ext cx="3296007" cy="2132409"/>
          </a:xfrm>
          <a:prstGeom prst="rect">
            <a:avLst/>
          </a:prstGeom>
          <a:noFill/>
          <a:ln/>
        </p:spPr>
        <p:txBody>
          <a:bodyPr wrap="square" rtlCol="0" anchor="t"/>
          <a:lstStyle/>
          <a:p>
            <a:pPr marL="0" indent="0" algn="l">
              <a:lnSpc>
                <a:spcPts val="2799"/>
              </a:lnSpc>
              <a:buNone/>
            </a:pPr>
            <a:r>
              <a:rPr lang="en-US" sz="1750" dirty="0">
                <a:solidFill>
                  <a:srgbClr val="15213F"/>
                </a:solidFill>
                <a:latin typeface="Roboto" pitchFamily="34" charset="0"/>
                <a:ea typeface="Roboto" pitchFamily="34" charset="-122"/>
                <a:cs typeface="Roboto" pitchFamily="34" charset="-120"/>
              </a:rPr>
              <a:t>Mitigation strategies include using alternative energy sources, improving cooling system efficiency, and implementing environmental impact assessments.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TotalTime>
  <Words>957</Words>
  <Application>Microsoft Office PowerPoint</Application>
  <PresentationFormat>Custom</PresentationFormat>
  <Paragraphs>93</Paragraphs>
  <Slides>14</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Arial</vt:lpstr>
      <vt:lpstr>Calibri</vt:lpstr>
      <vt:lpstr>Calibri Light</vt:lpstr>
      <vt:lpstr>Cambria</vt:lpstr>
      <vt:lpstr>Eudoxus Sans</vt:lpstr>
      <vt:lpstr>inherit</vt:lpstr>
      <vt:lpstr>Lato</vt:lpstr>
      <vt:lpstr>p22-mackinac-pro</vt:lpstr>
      <vt:lpstr>Roboto</vt:lpstr>
      <vt:lpstr>Roboto Slab</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raushan kumar</cp:lastModifiedBy>
  <cp:revision>20</cp:revision>
  <dcterms:created xsi:type="dcterms:W3CDTF">2023-09-21T12:01:53Z</dcterms:created>
  <dcterms:modified xsi:type="dcterms:W3CDTF">2024-02-19T13:06:39Z</dcterms:modified>
</cp:coreProperties>
</file>